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71" r:id="rId3"/>
    <p:sldId id="272" r:id="rId4"/>
    <p:sldId id="282" r:id="rId5"/>
    <p:sldId id="281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65" r:id="rId15"/>
    <p:sldId id="266" r:id="rId16"/>
    <p:sldId id="267" r:id="rId17"/>
  </p:sldIdLst>
  <p:sldSz cx="9144000" cy="6858000" type="screen4x3"/>
  <p:notesSz cx="6858000" cy="9144000"/>
  <p:embeddedFontLst>
    <p:embeddedFont>
      <p:font typeface="Microsoft JhengHei" panose="020B0604030504040204" pitchFamily="34" charset="-120"/>
      <p:regular r:id="rId19"/>
      <p:bold r:id="rId20"/>
    </p:embeddedFont>
    <p:embeddedFont>
      <p:font typeface="Book Antiqua" panose="02040602050305030304" pitchFamily="18" charset="0"/>
      <p:regular r:id="rId21"/>
      <p:bold r:id="rId22"/>
      <p:italic r:id="rId23"/>
      <p:bold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Garamond" panose="02020404030301010803" pitchFamily="18" charset="0"/>
      <p:regular r:id="rId29"/>
      <p:bold r:id="rId30"/>
      <p:italic r:id="rId31"/>
    </p:embeddedFont>
    <p:embeddedFont>
      <p:font typeface="Merriweather" panose="00000500000000000000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6" roundtripDataSignature="AMtx7mh/HT7IeIupd/8oFB46nKIGzyFnR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885" autoAdjust="0"/>
  </p:normalViewPr>
  <p:slideViewPr>
    <p:cSldViewPr snapToGrid="0">
      <p:cViewPr varScale="1">
        <p:scale>
          <a:sx n="104" d="100"/>
          <a:sy n="104" d="100"/>
        </p:scale>
        <p:origin x="182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46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gif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5" name="Google Shape;105;p1:notes"/>
          <p:cNvSpPr txBox="1">
            <a:spLocks noGrp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06" name="Google Shape;106;p1:notes"/>
          <p:cNvSpPr txBox="1">
            <a:spLocks noGrp="1"/>
          </p:cNvSpPr>
          <p:nvPr>
            <p:ph type="sldNum" idx="12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07894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9:notes"/>
          <p:cNvSpPr txBox="1">
            <a:spLocks noGrp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22" name="Google Shape;22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0:notes"/>
          <p:cNvSpPr txBox="1">
            <a:spLocks noGrp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46" name="Google Shape;2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1:notes"/>
          <p:cNvSpPr txBox="1">
            <a:spLocks noGrp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54" name="Google Shape;25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4113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gif"/><Relationship Id="rId4" Type="http://schemas.openxmlformats.org/officeDocument/2006/relationships/image" Target="../media/image7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標題投影片" type="title">
  <p:cSld name="TITLE">
    <p:bg>
      <p:bgPr>
        <a:solidFill>
          <a:schemeClr val="l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3"/>
          <p:cNvSpPr/>
          <p:nvPr/>
        </p:nvSpPr>
        <p:spPr>
          <a:xfrm>
            <a:off x="301650" y="620688"/>
            <a:ext cx="1606550" cy="1524000"/>
          </a:xfrm>
          <a:prstGeom prst="rect">
            <a:avLst/>
          </a:prstGeom>
          <a:solidFill>
            <a:srgbClr val="D5E8EE"/>
          </a:solidFill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13"/>
          <p:cNvSpPr txBox="1">
            <a:spLocks noGrp="1"/>
          </p:cNvSpPr>
          <p:nvPr>
            <p:ph type="ctrTitle"/>
          </p:nvPr>
        </p:nvSpPr>
        <p:spPr>
          <a:xfrm>
            <a:off x="752141" y="1704099"/>
            <a:ext cx="7639717" cy="243840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dk1"/>
            </a:outerShdw>
          </a:effectLst>
        </p:spPr>
        <p:txBody>
          <a:bodyPr spcFirstLastPara="1" wrap="square" lIns="91425" tIns="45700" rIns="0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subTitle" idx="1"/>
          </p:nvPr>
        </p:nvSpPr>
        <p:spPr>
          <a:xfrm>
            <a:off x="2057400" y="4191000"/>
            <a:ext cx="56388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Microsoft JhengHei"/>
              <a:buNone/>
              <a:defRPr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–"/>
              <a:defRPr/>
            </a:lvl2pPr>
            <a:lvl3pPr lvl="2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-"/>
              <a:defRPr/>
            </a:lvl3pPr>
            <a:lvl4pPr lvl="3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·"/>
              <a:defRPr/>
            </a:lvl4pPr>
            <a:lvl5pPr lvl="4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5pPr>
            <a:lvl6pPr lvl="5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6pPr>
            <a:lvl7pPr lvl="6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7pPr>
            <a:lvl8pPr lvl="7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8pPr>
            <a:lvl9pPr lvl="8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/>
          <p:nvPr/>
        </p:nvSpPr>
        <p:spPr>
          <a:xfrm>
            <a:off x="8299896" y="4869160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13"/>
          <p:cNvSpPr/>
          <p:nvPr/>
        </p:nvSpPr>
        <p:spPr>
          <a:xfrm>
            <a:off x="8009632" y="5423626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13"/>
          <p:cNvSpPr/>
          <p:nvPr/>
        </p:nvSpPr>
        <p:spPr>
          <a:xfrm>
            <a:off x="7450832" y="5041900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13"/>
          <p:cNvSpPr/>
          <p:nvPr/>
        </p:nvSpPr>
        <p:spPr>
          <a:xfrm>
            <a:off x="7831832" y="4571274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13"/>
          <p:cNvSpPr/>
          <p:nvPr/>
        </p:nvSpPr>
        <p:spPr>
          <a:xfrm>
            <a:off x="2035200" y="620688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13"/>
          <p:cNvSpPr txBox="1">
            <a:spLocks noGrp="1"/>
          </p:cNvSpPr>
          <p:nvPr>
            <p:ph type="dt" idx="10"/>
          </p:nvPr>
        </p:nvSpPr>
        <p:spPr>
          <a:xfrm>
            <a:off x="3886994" y="6629400"/>
            <a:ext cx="1370013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/>
          <p:nvPr/>
        </p:nvSpPr>
        <p:spPr>
          <a:xfrm>
            <a:off x="1577008" y="5499826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13"/>
          <p:cNvSpPr/>
          <p:nvPr/>
        </p:nvSpPr>
        <p:spPr>
          <a:xfrm>
            <a:off x="1043608" y="5880826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13"/>
          <p:cNvSpPr/>
          <p:nvPr/>
        </p:nvSpPr>
        <p:spPr>
          <a:xfrm>
            <a:off x="662608" y="5423626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13"/>
          <p:cNvSpPr/>
          <p:nvPr/>
        </p:nvSpPr>
        <p:spPr>
          <a:xfrm>
            <a:off x="1272208" y="4966426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" name="Google Shape;36;p13" descr="http://www.csie.ncku.edu.tw/gallery/2006/slides/24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01000" y="228600"/>
            <a:ext cx="1104181" cy="731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13" descr="http://www.csie.ncku.edu.tw/gallery/2006/slides/07.jpg"/>
          <p:cNvPicPr preferRelativeResize="0"/>
          <p:nvPr/>
        </p:nvPicPr>
        <p:blipFill rotWithShape="1">
          <a:blip r:embed="rId3">
            <a:alphaModFix/>
          </a:blip>
          <a:srcRect l="10798" r="17672"/>
          <a:stretch/>
        </p:blipFill>
        <p:spPr>
          <a:xfrm>
            <a:off x="6790556" y="228600"/>
            <a:ext cx="1152128" cy="731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13" descr="http://farm4.static.flickr.com/3241/2405183789_595d0fdf20.jpg?v=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56880" y="231067"/>
            <a:ext cx="975360" cy="731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1701" y="6409656"/>
            <a:ext cx="837014" cy="4155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"/>
          <p:cNvSpPr txBox="1">
            <a:spLocks noGrp="1"/>
          </p:cNvSpPr>
          <p:nvPr>
            <p:ph type="title"/>
          </p:nvPr>
        </p:nvSpPr>
        <p:spPr>
          <a:xfrm>
            <a:off x="365056" y="985520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body" idx="1"/>
          </p:nvPr>
        </p:nvSpPr>
        <p:spPr>
          <a:xfrm rot="5400000">
            <a:off x="2199413" y="103663"/>
            <a:ext cx="4622800" cy="8291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81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·"/>
              <a:defRPr/>
            </a:lvl4pPr>
            <a:lvl5pPr marL="2286000" lvl="4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5pPr>
            <a:lvl6pPr marL="2743200" lvl="5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6pPr>
            <a:lvl7pPr marL="3200400" lvl="6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7pPr>
            <a:lvl8pPr marL="3657600" lvl="7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8pPr>
            <a:lvl9pPr marL="4114800" lvl="8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2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>
            <a:spLocks noGrp="1"/>
          </p:cNvSpPr>
          <p:nvPr>
            <p:ph type="title"/>
          </p:nvPr>
        </p:nvSpPr>
        <p:spPr>
          <a:xfrm rot="5400000">
            <a:off x="4918869" y="2805906"/>
            <a:ext cx="5575300" cy="207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body" idx="1"/>
          </p:nvPr>
        </p:nvSpPr>
        <p:spPr>
          <a:xfrm rot="5400000">
            <a:off x="696913" y="808038"/>
            <a:ext cx="5575300" cy="606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81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·"/>
              <a:defRPr/>
            </a:lvl4pPr>
            <a:lvl5pPr marL="2286000" lvl="4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5pPr>
            <a:lvl6pPr marL="2743200" lvl="5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6pPr>
            <a:lvl7pPr marL="3200400" lvl="6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7pPr>
            <a:lvl8pPr marL="3657600" lvl="7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8pPr>
            <a:lvl9pPr marL="4114800" lvl="8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91" name="Google Shape;91;p23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，文字及物件" type="txAndObj">
  <p:cSld name="TEXT_AND_OBJEC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title"/>
          </p:nvPr>
        </p:nvSpPr>
        <p:spPr>
          <a:xfrm>
            <a:off x="450850" y="1054100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4"/>
          <p:cNvSpPr txBox="1">
            <a:spLocks noGrp="1"/>
          </p:cNvSpPr>
          <p:nvPr>
            <p:ph type="body" idx="1"/>
          </p:nvPr>
        </p:nvSpPr>
        <p:spPr>
          <a:xfrm>
            <a:off x="450850" y="2006600"/>
            <a:ext cx="4068763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81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·"/>
              <a:defRPr/>
            </a:lvl4pPr>
            <a:lvl5pPr marL="2286000" lvl="4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5pPr>
            <a:lvl6pPr marL="2743200" lvl="5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6pPr>
            <a:lvl7pPr marL="3200400" lvl="6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7pPr>
            <a:lvl8pPr marL="3657600" lvl="7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8pPr>
            <a:lvl9pPr marL="4114800" lvl="8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96" name="Google Shape;96;p24"/>
          <p:cNvSpPr txBox="1">
            <a:spLocks noGrp="1"/>
          </p:cNvSpPr>
          <p:nvPr>
            <p:ph type="body" idx="2"/>
          </p:nvPr>
        </p:nvSpPr>
        <p:spPr>
          <a:xfrm>
            <a:off x="4672013" y="2006600"/>
            <a:ext cx="4070350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81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-"/>
              <a:defRPr/>
            </a:lvl3pPr>
            <a:lvl4pPr marL="1828800" lvl="3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·"/>
              <a:defRPr/>
            </a:lvl4pPr>
            <a:lvl5pPr marL="2286000" lvl="4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5pPr>
            <a:lvl6pPr marL="2743200" lvl="5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6pPr>
            <a:lvl7pPr marL="3200400" lvl="6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7pPr>
            <a:lvl8pPr marL="3657600" lvl="7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8pPr>
            <a:lvl9pPr marL="4114800" lvl="8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97" name="Google Shape;97;p24"/>
          <p:cNvSpPr txBox="1">
            <a:spLocks noGrp="1"/>
          </p:cNvSpPr>
          <p:nvPr>
            <p:ph type="dt" idx="10"/>
          </p:nvPr>
        </p:nvSpPr>
        <p:spPr>
          <a:xfrm>
            <a:off x="7162800" y="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4"/>
          <p:cNvSpPr txBox="1">
            <a:spLocks noGrp="1"/>
          </p:cNvSpPr>
          <p:nvPr>
            <p:ph type="sldNum" idx="12"/>
          </p:nvPr>
        </p:nvSpPr>
        <p:spPr>
          <a:xfrm>
            <a:off x="8675688" y="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表格" type="tbl">
  <p:cSld name="TABLE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 txBox="1">
            <a:spLocks noGrp="1"/>
          </p:cNvSpPr>
          <p:nvPr>
            <p:ph type="title"/>
          </p:nvPr>
        </p:nvSpPr>
        <p:spPr>
          <a:xfrm>
            <a:off x="450850" y="1054100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5"/>
          <p:cNvSpPr txBox="1">
            <a:spLocks noGrp="1"/>
          </p:cNvSpPr>
          <p:nvPr>
            <p:ph type="dt" idx="10"/>
          </p:nvPr>
        </p:nvSpPr>
        <p:spPr>
          <a:xfrm>
            <a:off x="7162800" y="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5"/>
          <p:cNvSpPr txBox="1">
            <a:spLocks noGrp="1"/>
          </p:cNvSpPr>
          <p:nvPr>
            <p:ph type="sldNum" idx="12"/>
          </p:nvPr>
        </p:nvSpPr>
        <p:spPr>
          <a:xfrm>
            <a:off x="8675688" y="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物件" type="obj">
  <p:cSld name="OBJEC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4"/>
          <p:cNvSpPr txBox="1">
            <a:spLocks noGrp="1"/>
          </p:cNvSpPr>
          <p:nvPr>
            <p:ph type="title"/>
          </p:nvPr>
        </p:nvSpPr>
        <p:spPr>
          <a:xfrm>
            <a:off x="369248" y="980728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body" idx="1"/>
          </p:nvPr>
        </p:nvSpPr>
        <p:spPr>
          <a:xfrm>
            <a:off x="369248" y="1933228"/>
            <a:ext cx="8291513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93700" algn="l">
              <a:lnSpc>
                <a:spcPct val="75000"/>
              </a:lnSpc>
              <a:spcBef>
                <a:spcPts val="1170"/>
              </a:spcBef>
              <a:spcAft>
                <a:spcPts val="0"/>
              </a:spcAft>
              <a:buSzPts val="2600"/>
              <a:buFont typeface="Arial"/>
              <a:buChar char="•"/>
              <a:defRPr/>
            </a:lvl1pPr>
            <a:lvl2pPr marL="914400" lvl="1" indent="-381000" algn="l">
              <a:lnSpc>
                <a:spcPct val="75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–"/>
              <a:defRPr/>
            </a:lvl2pPr>
            <a:lvl3pPr marL="1371600" lvl="2" indent="-355600" algn="l">
              <a:lnSpc>
                <a:spcPct val="7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-"/>
              <a:defRPr/>
            </a:lvl3pPr>
            <a:lvl4pPr marL="1828800" lvl="3" indent="-342900" algn="l">
              <a:lnSpc>
                <a:spcPct val="7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·"/>
              <a:defRPr/>
            </a:lvl4pPr>
            <a:lvl5pPr marL="2286000" lvl="4" indent="-342900" algn="l">
              <a:lnSpc>
                <a:spcPct val="7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/>
            </a:lvl5pPr>
            <a:lvl6pPr marL="2743200" lvl="5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6pPr>
            <a:lvl7pPr marL="3200400" lvl="6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7pPr>
            <a:lvl8pPr marL="3657600" lvl="7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8pPr>
            <a:lvl9pPr marL="4114800" lvl="8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SECTION_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000"/>
              <a:buFont typeface="Arial"/>
              <a:buNone/>
              <a:defRPr sz="2000"/>
            </a:lvl1pPr>
            <a:lvl2pPr marL="914400" lvl="1" indent="-2286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/>
            </a:lvl3pPr>
            <a:lvl4pPr marL="1828800" lvl="3" indent="-228600" algn="l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4pPr>
            <a:lvl5pPr marL="2286000" lvl="4" indent="-228600" algn="l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5pPr>
            <a:lvl6pPr marL="2743200" lvl="5" indent="-228600" algn="l">
              <a:lnSpc>
                <a:spcPct val="95000"/>
              </a:lnSpc>
              <a:spcBef>
                <a:spcPts val="35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6pPr>
            <a:lvl7pPr marL="3200400" lvl="6" indent="-228600" algn="l">
              <a:lnSpc>
                <a:spcPct val="95000"/>
              </a:lnSpc>
              <a:spcBef>
                <a:spcPts val="35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7pPr>
            <a:lvl8pPr marL="3657600" lvl="7" indent="-228600" algn="l">
              <a:lnSpc>
                <a:spcPct val="95000"/>
              </a:lnSpc>
              <a:spcBef>
                <a:spcPts val="35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8pPr>
            <a:lvl9pPr marL="4114800" lvl="8" indent="-228600" algn="l">
              <a:lnSpc>
                <a:spcPct val="95000"/>
              </a:lnSpc>
              <a:spcBef>
                <a:spcPts val="35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項物件" type="twoObj">
  <p:cSld name="TWO_OBJECT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>
            <a:spLocks noGrp="1"/>
          </p:cNvSpPr>
          <p:nvPr>
            <p:ph type="title"/>
          </p:nvPr>
        </p:nvSpPr>
        <p:spPr>
          <a:xfrm>
            <a:off x="365056" y="985520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body" idx="1"/>
          </p:nvPr>
        </p:nvSpPr>
        <p:spPr>
          <a:xfrm>
            <a:off x="450850" y="2006600"/>
            <a:ext cx="4068763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1260"/>
              </a:spcBef>
              <a:spcAft>
                <a:spcPts val="0"/>
              </a:spcAft>
              <a:buSzPts val="2800"/>
              <a:buFont typeface="Arial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-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·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5pPr>
            <a:lvl6pPr marL="2743200" lvl="5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6pPr>
            <a:lvl7pPr marL="3200400" lvl="6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7pPr>
            <a:lvl8pPr marL="3657600" lvl="7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8pPr>
            <a:lvl9pPr marL="4114800" lvl="8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body" idx="2"/>
          </p:nvPr>
        </p:nvSpPr>
        <p:spPr>
          <a:xfrm>
            <a:off x="4672013" y="2006600"/>
            <a:ext cx="4070350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1260"/>
              </a:spcBef>
              <a:spcAft>
                <a:spcPts val="0"/>
              </a:spcAft>
              <a:buSzPts val="2800"/>
              <a:buFont typeface="Arial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-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·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5pPr>
            <a:lvl6pPr marL="2743200" lvl="5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6pPr>
            <a:lvl7pPr marL="3200400" lvl="6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7pPr>
            <a:lvl8pPr marL="3657600" lvl="7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8pPr>
            <a:lvl9pPr marL="4114800" lvl="8" indent="-342900" algn="l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54" name="Google Shape;54;p16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6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對" type="twoTxTwoObj">
  <p:cSld name="TWO_OBJECTS_WITH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Arial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5pPr>
            <a:lvl6pPr marL="2743200" lvl="5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6pPr>
            <a:lvl7pPr marL="3200400" lvl="6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7pPr>
            <a:lvl8pPr marL="3657600" lvl="7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8pPr>
            <a:lvl9pPr marL="4114800" lvl="8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1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Arial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-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·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5pPr>
            <a:lvl6pPr marL="2743200" lvl="5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6pPr>
            <a:lvl7pPr marL="3200400" lvl="6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7pPr>
            <a:lvl8pPr marL="3657600" lvl="7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8pPr>
            <a:lvl9pPr marL="4114800" lvl="8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Arial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5pPr>
            <a:lvl6pPr marL="2743200" lvl="5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6pPr>
            <a:lvl7pPr marL="3200400" lvl="6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7pPr>
            <a:lvl8pPr marL="3657600" lvl="7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8pPr>
            <a:lvl9pPr marL="4114800" lvl="8" indent="-2286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1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SzPts val="2400"/>
              <a:buFont typeface="Arial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Font typeface="Arial"/>
              <a:buChar char="-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·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5pPr>
            <a:lvl6pPr marL="2743200" lvl="5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6pPr>
            <a:lvl7pPr marL="3200400" lvl="6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7pPr>
            <a:lvl8pPr marL="3657600" lvl="7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8pPr>
            <a:lvl9pPr marL="4114800" lvl="8" indent="-33020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8"/>
          <p:cNvSpPr txBox="1">
            <a:spLocks noGrp="1"/>
          </p:cNvSpPr>
          <p:nvPr>
            <p:ph type="title"/>
          </p:nvPr>
        </p:nvSpPr>
        <p:spPr>
          <a:xfrm>
            <a:off x="365056" y="985520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內容" type="objTx">
  <p:cSld name="OBJECT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algn="l">
              <a:lnSpc>
                <a:spcPct val="100000"/>
              </a:lnSpc>
              <a:spcBef>
                <a:spcPts val="1440"/>
              </a:spcBef>
              <a:spcAft>
                <a:spcPts val="0"/>
              </a:spcAft>
              <a:buSzPts val="3200"/>
              <a:buFont typeface="Arial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800"/>
              <a:buFont typeface="Arial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-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·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»"/>
              <a:defRPr sz="2000"/>
            </a:lvl5pPr>
            <a:lvl6pPr marL="2743200" lvl="5" indent="-355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»"/>
              <a:defRPr sz="2000"/>
            </a:lvl6pPr>
            <a:lvl7pPr marL="3200400" lvl="6" indent="-355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»"/>
              <a:defRPr sz="2000"/>
            </a:lvl7pPr>
            <a:lvl8pPr marL="3657600" lvl="7" indent="-355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»"/>
              <a:defRPr sz="2000"/>
            </a:lvl8pPr>
            <a:lvl9pPr marL="4114800" lvl="8" indent="-355600" algn="l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»"/>
              <a:defRPr sz="2000"/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3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000"/>
              <a:buFont typeface="Arial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5pPr>
            <a:lvl6pPr marL="2743200" lvl="5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6pPr>
            <a:lvl7pPr marL="3200400" lvl="6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7pPr>
            <a:lvl8pPr marL="3657600" lvl="7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8pPr>
            <a:lvl9pPr marL="4114800" lvl="8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  <p:sp>
        <p:nvSpPr>
          <p:cNvPr id="75" name="Google Shape;75;p20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圖片" type="picTx">
  <p:cSld name="PICTURE_WITH_CAPTIO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21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30"/>
              </a:spcBef>
              <a:spcAft>
                <a:spcPts val="0"/>
              </a:spcAft>
              <a:buSzPts val="1400"/>
              <a:buFont typeface="Arial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Font typeface="Arial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SzPts val="1000"/>
              <a:buFont typeface="Arial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5pPr>
            <a:lvl6pPr marL="2743200" lvl="5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6pPr>
            <a:lvl7pPr marL="3200400" lvl="6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7pPr>
            <a:lvl8pPr marL="3657600" lvl="7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8pPr>
            <a:lvl9pPr marL="4114800" lvl="8" indent="-228600" algn="l">
              <a:lnSpc>
                <a:spcPct val="95000"/>
              </a:lnSpc>
              <a:spcBef>
                <a:spcPts val="225"/>
              </a:spcBef>
              <a:spcAft>
                <a:spcPts val="0"/>
              </a:spcAft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jp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>
            <a:spLocks noGrp="1"/>
          </p:cNvSpPr>
          <p:nvPr>
            <p:ph type="title"/>
          </p:nvPr>
        </p:nvSpPr>
        <p:spPr>
          <a:xfrm>
            <a:off x="365056" y="985520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accent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2"/>
          <p:cNvSpPr txBox="1">
            <a:spLocks noGrp="1"/>
          </p:cNvSpPr>
          <p:nvPr>
            <p:ph type="body" idx="1"/>
          </p:nvPr>
        </p:nvSpPr>
        <p:spPr>
          <a:xfrm>
            <a:off x="365056" y="1938020"/>
            <a:ext cx="8291513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93700" algn="l" rtl="0">
              <a:lnSpc>
                <a:spcPct val="100000"/>
              </a:lnSpc>
              <a:spcBef>
                <a:spcPts val="117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-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·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5000"/>
              </a:lnSpc>
              <a:spcBef>
                <a:spcPts val="4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2"/>
          <p:cNvSpPr txBox="1">
            <a:spLocks noGrp="1"/>
          </p:cNvSpPr>
          <p:nvPr>
            <p:ph type="dt" idx="10"/>
          </p:nvPr>
        </p:nvSpPr>
        <p:spPr>
          <a:xfrm>
            <a:off x="3815556" y="6629400"/>
            <a:ext cx="151288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2"/>
                </a:solidFill>
                <a:latin typeface="Book Antiqua"/>
                <a:ea typeface="Book Antiqua"/>
                <a:cs typeface="Book Antiqua"/>
                <a:sym typeface="Book Antiqu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" name="Google Shape;14;p12"/>
          <p:cNvSpPr/>
          <p:nvPr/>
        </p:nvSpPr>
        <p:spPr>
          <a:xfrm>
            <a:off x="2961903" y="228600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2"/>
          <p:cNvSpPr/>
          <p:nvPr/>
        </p:nvSpPr>
        <p:spPr>
          <a:xfrm>
            <a:off x="2098303" y="228600"/>
            <a:ext cx="736600" cy="736600"/>
          </a:xfrm>
          <a:prstGeom prst="rect">
            <a:avLst/>
          </a:prstGeom>
          <a:noFill/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2"/>
          <p:cNvSpPr/>
          <p:nvPr/>
        </p:nvSpPr>
        <p:spPr>
          <a:xfrm>
            <a:off x="1228353" y="228600"/>
            <a:ext cx="742950" cy="736600"/>
          </a:xfrm>
          <a:prstGeom prst="rect">
            <a:avLst/>
          </a:prstGeom>
          <a:solidFill>
            <a:srgbClr val="D5E8EE"/>
          </a:solidFill>
          <a:ln w="19050" cap="flat" cmpd="sng">
            <a:solidFill>
              <a:srgbClr val="D5E8E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12" descr="data:image/jpeg;base64,/9j/4AAQSkZJRgABAQAAAQABAAD/2wCEAAkGBxQTEhQUExQVFRUWFBUUFBUYGBgUFBUXFBUWFhQUFRQYHCggGBwlHBQUITEhJSkrLi4uFx8zODMsNygtLiwBCgoKDg0OGhAQGywkHyQsLC8sLCwsLCwsLCw0LCwsLC8sLCwsLCwsLCwsLCwsLCwsLCwsLCwsLCwsLCwsLCwsLP/AABEIAL0BCwMBIgACEQEDEQH/xAAbAAACAwEBAQAAAAAAAAAAAAADBAECBQYAB//EAD4QAAEDAgQDBAYIBQUBAQAAAAEAAhEDIQQSMUEFUWETInGBBjKRobHRFBZCU1SS4fAjUmLB0gcVM6LxciT/xAAaAQADAQEBAQAAAAAAAAAAAAABAgMEAAUG/8QAKhEAAgIBAwMEAgIDAQAAAAAAAAECEQMSITETQVEEIlKRFGHw8QVxsTL/2gAMAwEAAhEDEQA/APD00x335/JT/wAVJ9NMd9+fyU/8VkFqqWL6Lo4vivpHjPNPy/s1j6Z4778/lZ/io+umN+/P5Wf4rGLFQsR6OL4r6R3Vl5f2bR9NMd+Id+Vn+KofTPHfiHflZ/isYtVS1d0MXxX0hupLyza+uWO/EP8AYz/FVPpnjvxD/Y3/ABWKWqpau6GP4r6QyyS8m0fTPHfiH+xvyUH0zx34h/8A1+SxCFUodHH8V9IbXLybn1zx34h//X5KPrljvxFT3fJYRULujj+K+h9b8m79csb+Jqe75L31xxv4mp7vksKFK7o4/ivo7W/Ju/XDG/iantHyU/W/G/iant/RYKsF3Sh8V9C6n5Nz63Y38TU9qs30sxn4mr7VhhEaEejD4r6Fc35NxvpVjPxFT2q49KMZ+Iq/mWIwIzGrulD4r6Ec5eTab6S4v8RU/Mrj0lxf39T8yyGhHZTQ6cPC+hNcvJrU/SLFff1PzJlnHsT9/U/MsdrUwxqSWOHhfQ8ZS8ms3jWJ++qfmKt/vWI++qfmKzWorWqWiPhFNT8mg3jOI++f+YorOLV/vX/mKQY1HYxK4x8IZOXkeZxSv96/8xRBxOt96/8AMUq1iK2mptR8D7+QzeJVvvH/AJiitx1b7x/5igNYitYkaj4GVg8Rjq33tT8xWY/imIn/AJqv53fNa76UpR2D6JoOPdCTUuzOMdSQyxaDqSqWL0NRi0GeQoyp00wqGgjaBpYmWqjmp3soVTTRs4SyKrmJ40UN1FGxrEHMVSxPdgqnDrhtQiWKpanHUFXs1w2oUhehM9jyXhhyiHULQrAJjsIUFgRBqBtCM1qgNRGsXCtlmMRmMUMamadNKxLJpsR2U1NNiYpsU3IeMSrKaM2krsYmGMUnIqkCbTRmU0VrEZjFJyHSKMpphtNWYxGYxTciiRVlNGbRRKdNHZTUnIdIEyiitoozWIraak5DUAbSVuwTTaaIGJHMNHzcsVSxOuYhli9RSMWkTNJVNNOOahlqZSBQqWqhanMqjIE2oGmxMsQ3BPOoofYplIVwEyFVPPolUNKOSOpA0MUyAqeyHJGLVUDojZxT6O3kquwgTEnkvBdbDsKHCDxXvoo2BTYaZsrZXTojqBQh9HRWUE9TpJqnhUryUFYmzOZh0w2gVoMw37lF+j+Ck8pRYqEqdBMMoJptIckZlJTeQooCzKKMymmBSRWUlJzGUQLKSOykj06KYZSUpTKKIuyijspI7KaMyipOY6iAZTRmU0dtJEbTU3MNAm00QMRQ1XyqbkGgQYrZUUNU5UmoNHAOYVQ006WquRel1ET6TEjSVDRTxpqppplkFeIRNBUNBPGmq9mmWQXoiXYrzqPNOGmqmmm6h3SEDRVDSWgaag0kyyC9JmeKJVhhyneyU9kj1DukxL6OURuGTjaKI2ileUZYhFtDxRG4UHdPtoozKYSPKOsJnDC8kVmF6LRbSCMymEjzDdEQp4foi9ieSjifEm0RA7z+Wwnn8lj1eO15GQ0+ZkSItrDvgilOStCvSnRuMwpRm4MrL4Z6TB9TK5oDdnjSd9Tpf3FdWxqz5Mji6ZSME1aM5mGRmUOifDVcNUnlDoE20UVtJNBquGpHkDpFm00RrUcNVgEjmdQMBEa1XAVgEjkGigCsArQvZUrkdREKYUwphCzjgTVVe1SHaib6K7qjdsy9LoyKLNjoc7UKvaJDtF4VE/QkJ18Y/wBoFGcJMVP3/wCqHYxrBLnADrAHvXdKR3WxjheEjxHitKjGcmToBcxz8FT/AHikLlzCOkfALhuM8SNas58W9VjRoANPmUdLjyLKcWvadtS4wHMzhtuVy73BLv8ASFlwGmbRMZb7rmsNjrZGOIkjTSbaTpvopq1DTc1pi0ujXURdXUI1Znc5cHSDjWVwLyMh35HpzWtRxDXAOaZB0K+dPe+o4OAkg+t52t56Le4RSrMeInL9uYyyb2b8krhq4Gjk08nWhxVmvWRieLMZ60g8rHzHRRh+Jh4lrSNhmtJiYS9KRXrQNwPRA7xXLY/jmSG93PqdS0dJWTw3iT3VHEuPqkvMwBaRI5Lug+7A/UR7I7bE8Xpsa4zmLZBDTeQJg8lzbfSuua5hoDQ0DIROVztDOpcksViB2f8ADOae8S6wk/aty2GySwbhQYXuguLiRvJ1kA9FaOCK5M8s8pcGnxHiGSznAmJMnTq5JYPi/aWDbAQIgG5vMnU25pTC8Iq4g5qxyA94Nm7uRgTAvvdDx9ZlJuVgBIJixgbanU/Pouc3zwgKPbubT+IMa7IwSbNiJG4u4Gd+ui67h/pC5mUVbtgDMBcHmeY+S4T0Y4aXAVXz/TIjzWxxaoWtBn7UR08FmeGMrm+5oWZpKHg+j0Me1wBaQQdCEZuKHNfMeD8RqUnZWk5XXAtOYE2Hl8Fsj0hInMZI9YbrE8Vuka6pWzuRiRzVhim8wuRw3pAx8AEA8vkjO4qzew5yu/HkLqgdY3Et5j2r30xn8w9q4t/HaO1U+UlW/wByYT/yh3KHCfYFy9O2BuJ2oxTeY9qv9JbzC4r6Z/UT5/ovHGAaT7fmu/FfkFxO2+kt5hS3ENOhC4oYobl3tleOL5OJHhdD8V+TridsMQ3mFbtRzXIUMcNSXDxge5EOKB+239+am/TyGqJylR4GphR2zQJzBc7XrDN3Zc42LnHTa26TxToBm5kSP1Xvvg8lI2cfx5rDlYMx56AT8UKhxIEZnFxMWboD1AGixnvAuWk8rJRlwSZHXlyCRyplFG0bzOKPBJJAESRM7wFnnEF85+9JsSdNbAaBIhgI7omDc9eiPSeBEyeQtHmPNDVYdNBXtJa5oA2uORN1WnSBBDCGuAlriYJIPsHxTtE2JgwYDRpc6LNxLTLcpuPLXbqJlHJFVYIO3QBjTm070z4brVyOe9jngkerpqASTzn3pJtWCLae1aVHEg95xm9h4jd3tslhGPA0pPk2OHUGZs7SbWgm99Zt4bonEsd2TRETt0C5/wD3J9MuLQBm0m8fr8knSFSu/M8mN5sPdomcqdJbiab3fBu8Ow1Sq41HuytOkQHG/PYddVOM4iGv7gzEWBmQIFzO+vNJ43EvdDWTkiJmBMxmceuwWa5ha6ajs20NvbkDsi3RyVh3F1WrexNxl62I+OqNXLgXsAysymXe+ANjZHwVVrgXNsWmeUjT5L2MqAkNn7JMb3t5+PgnjEWUtxg0QWim25PdBPSDJO2i87BtNRjSA4tEN3DQNajuZ1seSrw5/eEnvHQad0TmJ8yB5Lw4tRaalV7gBmytH2nBkTA5E/BGbS5Fjb4NrDUrl53Aa3fujT2z8FSpw6k4lzqbSTEzfTx0WWMZVrQ9jmNYYA+28biSDA168tinq7Wuoscx9YG+cOIGvItA33Wd5Yuu6ZoWGe/6GcTjmU2mSLCYGvsGiwG1amId2lgxroAOhME8ugv1W3wtlJre8xplrQSIBBadyBPe67gItanTYHNkAOgkmO7bKJ9lvErFmzybcFsbcPpopKTYrxltMgPp2eBJ1EXsCIsblI45uZuaZJjTXNaSDt4ckZxcCT3TJALRIhzWi4Mzp3rxeQs2q/KQAbElzhtIJAHUAD3pcWKuR82VcIXNKo1uaJFjmHtmNdFSpjnOjMSY6rVLiBe8ACCZgHS/Lb/1K4nhzczoMAbeW3mtel9jFa7irKqYpVfdokhQMw0E8iBr5LSo8GrwDlG24n2SuT8nV4NKhxB7omOUzfxPNOGu4bT11S1Hgp+88bR8UQ8LeNDI3umtBph6eKKIeIkaGEpUwrh9kobMIZuSF1Jgto0PpJeeaKGO6e1BoNDbD9UYVBzQo5s4+vRYSXaExOvmkXVIMQOk6DyW07AjdVOEYNpWt4/BjWVLkzqRBdLogXdy2gfvkla9fO6BIBNhsBz8VrVaQjRUpNjZdLG3tYY5Et6F/oYboDtv+imlQF7C2t5J093RNZkB0zZMsaQNbZGIriYNwBJ89f30SWKfmMwTy+ZHNPsoc0RtMDZdKDYYzSM00CYtB5mYVn0LyCesSn6zwgBwQ6UQrI2LOplxvYchZEpNMG5udBaNh5KajgppPAXaEdqdEhj4GgEgxfbTRSKTZJIknXX4SvVMQlhig5wa289bBJOWOG8mNGM5bI0WOE8rRa1kvjHNzzN40ROG0cz3NfIEEy27mwCSckd8dBCXdwCvVc7I9kNm4nvCJDgQIiI9qzv/ACOHhF/wMvLE+JcTDSSz1y2CeQ5Dks3BYYVCA52WYDTlzSSQNJ02sur4T6IhnerNa/K6XNk5oBJIDZ70gT8kTjGDptIcA0ljRnbla1wkEPYAAMzRMyNJErDl9Q8k2n/P7NeL02iKaG+G8OdSYGHJJgNbMwXCSIN7mOoOiVfULajmOGUm/O9xHgFbB1GBvZVDnBE9o0k9mbQGXkCBPi2TKtjcMM7KtV0uzQ+O9LRuAdQSR5EKeLJKK0v9MvkxqW6/aJ4bigx2VwzBxEiTYtO/vt+y/WeczjLXAxI0OsgERbzlZvEeGv7UvaGiWsLcp7t5FhGsNB/9tavByEyXlolu8g2I5+HRXePW3PyRjkcPZ4H8Q6m5jiDDtDzB5mPK6ynUnOeM1nDUHeNx0Nval61d3aGdYJaRppdp5gj+yJVeH0wQ4h7Ji0OhrRqPAHxWhUZZybGcU80i27SXaNH8h5zbohY6qGjMJId4ywxp7tFbgb2VHBtT1o7vUbidZ6dFp4nh/riCQ4Re8RonUr4YuliHD+GF1Nr6dSYO2o6FNOw+IIs/TkcpKFwLh7qbic7uoAsR1ldICD49UlvuOoo5SpgHPBLnOJ3kn+6zquHcJEmOWx8l9AYwIT8M2T3bHW391z0s7S0fP6tdxgl7jFhJNvBMYXidVpEVHQNbz8V1eK4JSqDTL1A+KycR6MuHqmT7ik077M4T+sVX+k+X6o7fSV/8rUnU4JWmMnvCt9X638vvC73nbGs4BUhVdUCo6uAvVo8sIWHohuB5ITsUg1MQiGghpoT6IQziFV1ZdYVFhC6ECo8odbEgA3HggUaNSqCbhoH2QSSbd3xuoZMyTpbstDG3u+Ca2IjUpV2OvoV6jwuq52XKQf6pHvTFbABhLXyTaXbNB8T8VjebNPjZGlQxx2e4q7GLzMV5e9W4uxgf3JM3JtF+Rm6SYyyzZM2SMmnItCEWroadWbG7jO8QB4Sr0sWGOa4NkjcnUiI05FWFNhp5i24MWJvbcKreGOddosROubx0C6UZzVKnYYyUHfFF8RxV9R+YRTP9Mg8tSZiDEclt4DizsPUDmFjiKRDmtILXfaD9c0+sD1jlB5N7CCQbRYq9PDPc9uS5HKBFxBkkAbXlYZ41wbMWV3vufQ8E91ak98tAJa6m/MMzRBmm7cXDgdbERZCxvC6naszlgLxGQfxWvFgGveLGYAzHYXlc5wLjFfCvLmhz2jN21ODDTOXO60G49Ybi66TiXEhW77QHMdlbTcNGm0seJJabx5I4oSyZGn3RSc1GKa7AK9VratRtYObNpBAhpgFwMesIkXgjqV6jVnPTcGONMOcHAQHAt7tRsTDHbx6p10SznZnmm4GCM4+2c3dk6RbKSZ5DVDxFR96YaYawOcXCMjiSMwMaFkZgbEb6FUUJRVtU+H/2wOSbpDeFxjXsaBZzWzlJg3jN4kH4penRLgWgkHNma++VxJ09g+CXxdEZQ2HZwM1Nw9V1wSGnciT5eSn6S5gDXOJa7lz8j3XdCvQx5LjTPNyRqTYLEVCHOkAObMSLkj1vks/ti5xOkm3itPFN9UySCANDpbc6GEhVwBzd3++24+PmjlUk7RODT5F6jp6dORXR+j3F6p7r+8BoT6w891m4fAnWCDuIseq2cHistvclhjbdj60tjco1022pKz6OPB5JtlcHYJ3FjKSDtYN7IoHSeqHTrDRFHRIxgDqYnl7lR9Nw3R3VP/Coe4fqE1itCjp5Kb8j70Z1EHQqvZHmPemsRpnEPqGVEFJVuJNBMST7knU4m46QPf8AFaJ+rxR73/ozRwTfajZaYQMViANYWI7EuO5VasxP76H98lnl/kPESy9L5Y1Uxv8AKPP9EucS7MTMTsNPJLFHbRdEkRusjzZcjLqEIkPiBck72sPPdauF44WMLWtMwADMwQAJPPwWe6hlDTLXSJgGSOhjQqr3IKcoO1sc4xkty+JxT3mXOk/BVFzJJJtr8ygkrzVKUmykUkMGkNjPNaJzvaC2iGjK4y0ElzW+s65OkRI87rMYTpOu+ntK6ClwDFQ0Nc0tvEVWFgkwQTmgSY9yhN/s0wS7Ipw11HL2VUMh4ntMzwWuk5S5ukidQNDvcK1b0bqGq5uHeKlM5uzeHDvgAuyyLZoBHiFk46i6m8tdBI1IIcJ6ObIPknuH42rSY8NcRScabquWD/8AJuLESQkqS90WO9L2aEBgHNcRUIYRMh+YXHgPFaXAQTVDGURWDm9+RDQ1p78u+y2NzF/efjPFnVHT2jnU2+oXR2jpBBki4B3BMLS4TxGv2IpOaRRIljGm5aZNy1pOUTqbDkV05sMIpOja4HSpFlbDPaKNb+E05c38XJ/whzo7sFzSZud5usOrwurSBJpsLm5nuotLmlsZQ54aJD7v9YxGSJK9i65w+ZraxMOGcAk0mhrYDGlwJJEh08whcB4H2wrE1KrnZqdRtSkch7wBdnc8ghsu52LJ3CSunWROv5/P6G/9XGrRivxVQYgz3e9BaQA9oadIOlw4GOe628W81BUcyMjYDqeY5iBdzeYcTngf0oXE+H5WvaQHu/iGG1JLQXd0uYZIsGtsSSco5Tm1m1KLadQyWvDXFkCxsJk726LUsqnve+9ktLghnBtmmaYk2kCQbmIc08xz3Sjnupuy1AXNI9o0BVWY4A5mgCTIgQW75Y2CcxLA8AgWuSDeJtt8d7LZiVx25RizP3bjPCO8Qx5kAZm3zew+z2roGYdsbFcNncyALEEuYel9DuLLd4ZxXP0O469FaE79rJNVub/0cREKrMMzkSq4fFcwjPeDon3R2zCDCsi0j3rxoRoVVtdMNfzQ3QfayoouHUdFOaOYRab0R8OCF+Rq8A2PPNVcfL4KDTi8KWuHJABVjDzCtnI2Km366qZHNGwUfIni5VSEUUpcZIAm/wCirWa0GxB5LBodWW1b0UyJrDUQR3ngdDr4pcvRKVTKDYGdyJjw2T49OrfgWV1sP0a9Kk3UPdtDY33JS9fG5xcTy2AHlqbJFx1sPl4QvNTyzya0rgSOJJ6u4UqgadgoCJRcZ1i0eM7KS3dFGAheBTddo7suGlyL6f3UBjflJv7kJwUXuxoXLgWDjsmKNJ7yGtaXE6AXJjXRM4ThecPPaMaWtzQ50T/SLXd06o1fhFSm54MAsDXPg6B8RfzA+dlFzSdFo43yKPwr2uDXAh0wQbEeM+KviqbGxlzGwzEtygOOw1nfxhQ+XOl5zEjUuJcSdLz+4XhbW8WA20hLe5XTSNSlUJokg0rSTDAX75QSbCJJEAESVo+ivEnVD2LmhzGUnVLZmkAOYHPJaYcbj1pjbkuXFAk20jUX9UEnfpdfQv8ASvGYWkKvbPY2pUOUOcQO4ACWydJJ88oS5dGnZUCEpxdvc5r0g9axY1znAOkWYB3RUe8WkjWxMDwT3D8T2VXNSmvTpUvWdmLHOBiKbWm8u7oDvszyvt8d9Ga9Nz6uGe2rTqk96GucLkObpcXIEG8Cy5/gnG34apVZVYCS05e6M/eiwIbYxfyABAUZNzXk0Rpbobx3GaTsM9wpsZUcCKbiz+J3XN0c0DN3s17AE6HVc9xnCPDQe0FR2VmZrHZhly5hboBFps2Tqu8wGA+l0CKeJpZnVJosqMb2rezJFQOYdXQZBIuDcQSs/s6lDE1aVfK89geyYGgA90tcKLT3c4bNgbi2tkE9K1I6024s4lrWkSOXWD7bg/3Q6eJLSLkaA/vdO1cPlLA3Nl0bIIcDbM3S8EkfJBxFBoc5rrGbGIHmNR7FsxZPBjzYy1SqHzF9XeFu98/Je4c2DrB1HX9ykJINlenUMgrUsqck2jI4UqR2eCqmLlPNrTaAsTh75HJPPfAsvRpPgz3Q1Ucj0cTsVjDFFHp1Ci4nKe5tNdyKIHFI06Z19yO3Mf3dSaHTGRUKv2wi49qUDzyRG1EHEOoLDeo8FEDmoDlaRzShPlFdkE3Gptr8FWlUjYGeYn2L1TU+Kr5FYNVO1sXryXey0/vRea2RZWc8QAbA/wBlLCNh5qeporoTYFzbdVU23lXLx+ioeafsSPSplWaJMASeQEpijgHu2gcz+iaOOcn7VYspxjyxTIdbpiph3yyGOJIBAg39nSEHtCCYOvv5SmH453S2hHLS3JBqNfseLdgnSHEEQQTmG45i+6vTxTpu4m0d64gaCDtdALynsAC4ZS2QXCcoDql+W+kqMtluXg23SKsY10aAjT5TKYp4eZBBk3aT0mR7vcrGhTLwAXFmYDNo4tMbEwDeFZ9YNMvh4Ftbk/0nby/uo23wadlvInAMa1wzDeCZgRvf238UfB0WUMSyS5zHtEkENI/iNIe0xYiDCBwjCEhxcS1paS20udt3W6u5cgrcWYARkOa0kgE9nuBJidTYJZxuWlOxsco6VJqj7B6L8bzO+jVm5azWy4OdJcANQ0k7QTzmd0txDgdSi/NRYKlN3dLXO/4mF2Z3Zg9TPXdfL+CcUq0aorNqEPgB1R0OLhYkEH1gdInYcrfRaH+puHdiTRImmBBrjTPv3LnIP5p911ONwdEpxd6o9+xn4jCMFRxqPqZXFuTVvZupGWuLgJgECzuZiF0TMFTcKb63/wCjK0PpVrCoY7wyDUxd09dwn8fwNhLqjB3nN5y03BBjnI16rD4djabS6hVDmEEkOkZtRnymczQYg9NIT5I9TeJ0ZprYzvS2ialbs2ZW5WTTJEvc45IyREOBbrte4vHCPptZVqU8UKhuRmFqgcTOfvC+8tPM7r6FxDE0KJAq1qT2OdUbT1eaTSMzGOa3VskzOkiJErhvSLE03SHZjXBJLw5rqbpOhIJmGhsEaxfVLh1L20HI46b8GdjeEVKdyMzYBzAGADoTylZ5prp/R/0wq4ekab6YrUiCA093LeT3oP8AMbHmo4x9GxDO0o0/o9QAHsrZKjdJYRq6ZO0haFKUdpEXFS4M3hnEQ2GuPgV0EyFxbm/v+yYw+NqU7B3SDcezZehh9VW0jHkweDoqjQNFalXWRT4uw+s0g8xdHp4ppNjuAOs8gt8M2OfDMcsc49jcpYpN0cRssSm/qjsqp3BAU2bzavVXbUBWMyujNrdVJwKLIahvog5D+ygsxHVE7XqEtNBckz5q+l3vPwXnNi0FXPrR1Kl7dSvHZ6cUqtFGuIsCYPsnzsvGudzIt5Rt4XU1BAEIERcLkgSlWxFR4JsLXUhoPQ+5H7IEBVrMi45AIpnOD5ZtYPCZBYNa37T3Xc4bwNh4qavFaTQcpnpGv6LDrYpzmtaT3WgAAaW3PVCa3TzXov1mlVjR5342p3Nk5pJdFp02RcRSAbTfEZs0jbuui372VaLduq6DiuCa51NoENY2A3nJk3WGKlkyqMed3/Ps27RxOT4MGphSQCAb6eCWc0gkLpS2Ba0WHhyWDiG98+K2epwLGk0ZsWVzbsjtDaZItYmUxhsNmIJ9Wb/GEtHVM4asRAkx0MH23WGa29prxyV+47T0bxZbTxLHVMhIJYGtF7QcjyYHdEQfKFxvFarqYDATmkkuiA0DvZQ7U943nl1Ra1Rwtmnccx4JOvXc14IcbgzvPioR9O023Rol6iD2Vg6/FXANDMwjKSD/ADCSYdM5byB1KHQxjGAZWnfNa5G7c2+90tiHlxvHkAOZXnMVljSXBF5ZN3Z3PA/9Tq+HpCmQK4aCGl5yuubBzhJdAsPHwWVx70xrYkvIApknNY6NiA2SLwbyuWcz4olx7EIwUboGu2P9q43fOYmXTuTeVekxxNtdrx70TD0RlbpoDYRqAf7qz2QSE64EezKOL2Wu2ddp5KDiT3YJBECZM20jktXhgEOBAcMj7H+kAhJcQwrWkFtg5odHKQDAU005U0WlBqCknsBqOz3Ljm6kmfM+KXLdiLojafVFf3hfXnun4JWpf7FgQrMqQqUaMuAJ93WEQUrx+9EQDNDF5ZIkE6kHXmTOuqbwfFTIDyI57+NlnVKMGJUCmqQyzjumJKEXyjfPFaY+17ipHGqfM+xc/kXuyWj8yf6IfjxOuo4kOEtII6IbqpXNUKjmEEHy5+KeGPJ2960Y/Vwa92xCfp5J7H//2Q==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" name="Google Shape;18;p12" descr="http://4.blog.xuite.net/4/3/3/b/238287346/blog_3361842/txt/151687656/0.jpg"/>
          <p:cNvPicPr preferRelativeResize="0"/>
          <p:nvPr/>
        </p:nvPicPr>
        <p:blipFill rotWithShape="1">
          <a:blip r:embed="rId15">
            <a:alphaModFix/>
          </a:blip>
          <a:srcRect t="1455"/>
          <a:stretch/>
        </p:blipFill>
        <p:spPr>
          <a:xfrm>
            <a:off x="6829561" y="317200"/>
            <a:ext cx="928361" cy="6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12" descr="https://encrypted-tbn2.gstatic.com/images?q=tbn:ANd9GcQHeXOTdMeui_IGWzgFhu0wxnIlK9jCUVOXhd_VHOsOqvBoOfWeAw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7846701" y="317200"/>
            <a:ext cx="973771" cy="6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12" descr="http://www.csie.ncku.edu.tw/gallery/2007/slides/22.JPG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5764913" y="317200"/>
            <a:ext cx="975869" cy="64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12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365056" y="229072"/>
            <a:ext cx="812415" cy="74762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>
    <p:wipe dir="r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9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9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9.png"/><Relationship Id="rId5" Type="http://schemas.openxmlformats.org/officeDocument/2006/relationships/hyperlink" Target="mailto:asrlab@csie.ncku.edu.tw" TargetMode="External"/><Relationship Id="rId4" Type="http://schemas.openxmlformats.org/officeDocument/2006/relationships/notesSlide" Target="../notesSlides/notesSlide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9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9.png"/><Relationship Id="rId4" Type="http://schemas.openxmlformats.org/officeDocument/2006/relationships/hyperlink" Target="https://github.com/riscv/riscv-v-spec/releases/download/v1.0/riscv-v-spec-1.0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"/>
          <p:cNvSpPr txBox="1">
            <a:spLocks noGrp="1"/>
          </p:cNvSpPr>
          <p:nvPr>
            <p:ph type="ctrTitle"/>
          </p:nvPr>
        </p:nvSpPr>
        <p:spPr>
          <a:xfrm>
            <a:off x="829036" y="1999577"/>
            <a:ext cx="7485926" cy="1941166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dk1"/>
            </a:outerShdw>
          </a:effectLst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Organization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" name="Google Shape;109;p1"/>
          <p:cNvSpPr txBox="1">
            <a:spLocks noGrp="1"/>
          </p:cNvSpPr>
          <p:nvPr>
            <p:ph type="subTitle" idx="1"/>
          </p:nvPr>
        </p:nvSpPr>
        <p:spPr>
          <a:xfrm>
            <a:off x="1490133" y="5147733"/>
            <a:ext cx="6163733" cy="677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Garamond"/>
              <a:buNone/>
            </a:pPr>
            <a:r>
              <a:rPr lang="en-US" sz="2800" b="1" dirty="0">
                <a:solidFill>
                  <a:schemeClr val="dk1"/>
                </a:solidFill>
                <a:latin typeface="Times New Roman" panose="02020603050405020304" pitchFamily="18" charset="0"/>
                <a:ea typeface="Garamond"/>
                <a:cs typeface="Times New Roman" panose="02020603050405020304" pitchFamily="18" charset="0"/>
                <a:sym typeface="Garamond"/>
              </a:rPr>
              <a:t>Programming Assignment 2</a:t>
            </a:r>
            <a:endParaRPr sz="2800" b="1" dirty="0">
              <a:solidFill>
                <a:schemeClr val="dk1"/>
              </a:solidFill>
              <a:latin typeface="Times New Roman" panose="02020603050405020304" pitchFamily="18" charset="0"/>
              <a:ea typeface="Garamond"/>
              <a:cs typeface="Times New Roman" panose="02020603050405020304" pitchFamily="18" charset="0"/>
              <a:sym typeface="Garamond"/>
            </a:endParaRPr>
          </a:p>
        </p:txBody>
      </p:sp>
      <p:pic>
        <p:nvPicPr>
          <p:cNvPr id="17" name="音訊 16">
            <a:hlinkClick r:id="" action="ppaction://media"/>
            <a:extLst>
              <a:ext uri="{FF2B5EF4-FFF2-40B4-BE49-F238E27FC236}">
                <a16:creationId xmlns:a16="http://schemas.microsoft.com/office/drawing/2014/main" id="{77BD6B5A-3F1C-C43E-4825-481EFA591E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687"/>
    </mc:Choice>
    <mc:Fallback xmlns="">
      <p:transition advTm="66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B06FB-2697-9B5E-C119-E202D510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RISC-V extension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8528A-DFAE-BF58-7F91-114DA1FA58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7809AA10-EFD4-1D93-0D6D-F7E757976B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788" y="1768128"/>
            <a:ext cx="7738432" cy="4787030"/>
          </a:xfrm>
          <a:prstGeom prst="rect">
            <a:avLst/>
          </a:prstGeom>
        </p:spPr>
      </p:pic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539C5427-D4C9-344B-63D8-58FDD7F7D9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37781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8991"/>
    </mc:Choice>
    <mc:Fallback xmlns="">
      <p:transition advTm="289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B06FB-2697-9B5E-C119-E202D510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your answer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8528A-DFAE-BF58-7F91-114DA1FA58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BC0775D2-A989-E900-026F-637583CE21E8}"/>
              </a:ext>
            </a:extLst>
          </p:cNvPr>
          <p:cNvSpPr txBox="1"/>
          <p:nvPr/>
        </p:nvSpPr>
        <p:spPr>
          <a:xfrm>
            <a:off x="1019964" y="1972160"/>
            <a:ext cx="606155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 Score:</a:t>
            </a:r>
          </a:p>
          <a:p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 make score</a:t>
            </a:r>
          </a:p>
          <a:p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 will get right answer, your answer and total score.</a:t>
            </a:r>
            <a:endParaRPr lang="zh-TW" alt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2793DED-A5B6-6EDA-E5F8-A3A5EB39EAB8}"/>
              </a:ext>
            </a:extLst>
          </p:cNvPr>
          <p:cNvSpPr txBox="1"/>
          <p:nvPr/>
        </p:nvSpPr>
        <p:spPr>
          <a:xfrm>
            <a:off x="1019964" y="3429000"/>
            <a:ext cx="49377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your first problem</a:t>
            </a:r>
          </a:p>
          <a:p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 make lab2_q1</a:t>
            </a:r>
          </a:p>
          <a:p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 make run_lab2_q1 TEST_DATA=1</a:t>
            </a:r>
          </a:p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TEST_DATA=1~10</a:t>
            </a:r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BE51A36-C084-6C2C-053B-94BD115C15CB}"/>
              </a:ext>
            </a:extLst>
          </p:cNvPr>
          <p:cNvSpPr txBox="1"/>
          <p:nvPr/>
        </p:nvSpPr>
        <p:spPr>
          <a:xfrm>
            <a:off x="1019964" y="4956471"/>
            <a:ext cx="53035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your second problem</a:t>
            </a:r>
          </a:p>
          <a:p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 make lab2_q2</a:t>
            </a:r>
          </a:p>
          <a:p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 make run_lab2_q2 TEST_DATA=1</a:t>
            </a:r>
          </a:p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TEST_DATA=1~10</a:t>
            </a:r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音訊 7">
            <a:hlinkClick r:id="" action="ppaction://media"/>
            <a:extLst>
              <a:ext uri="{FF2B5EF4-FFF2-40B4-BE49-F238E27FC236}">
                <a16:creationId xmlns:a16="http://schemas.microsoft.com/office/drawing/2014/main" id="{01028A78-F644-023A-5F7D-5BFF6DD5BB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85731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1807"/>
    </mc:Choice>
    <mc:Fallback xmlns="">
      <p:transition advTm="618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B06FB-2697-9B5E-C119-E202D510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your answer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8528A-DFAE-BF58-7F91-114DA1FA58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56C76C58-DBDE-F9CD-FE28-07B40665C0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1333" y="1308388"/>
            <a:ext cx="3987947" cy="535319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9DB8BD34-A78D-978B-5E81-F7AEA1480DEE}"/>
              </a:ext>
            </a:extLst>
          </p:cNvPr>
          <p:cNvSpPr/>
          <p:nvPr/>
        </p:nvSpPr>
        <p:spPr>
          <a:xfrm>
            <a:off x="3982720" y="6055360"/>
            <a:ext cx="2519680" cy="690880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DD7B02EB-0D05-F690-D7E3-193B54328430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3048000" y="6400799"/>
            <a:ext cx="934720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4FDD892-5AD2-6339-D3B8-D0D62967E709}"/>
              </a:ext>
            </a:extLst>
          </p:cNvPr>
          <p:cNvSpPr txBox="1"/>
          <p:nvPr/>
        </p:nvSpPr>
        <p:spPr>
          <a:xfrm>
            <a:off x="944158" y="6200744"/>
            <a:ext cx="2225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/>
              <a:t>Your final score</a:t>
            </a:r>
            <a:endParaRPr lang="zh-TW" altLang="en-US" sz="20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F4B8329-7616-EF39-B332-DDBF0E9A04AB}"/>
              </a:ext>
            </a:extLst>
          </p:cNvPr>
          <p:cNvSpPr/>
          <p:nvPr/>
        </p:nvSpPr>
        <p:spPr>
          <a:xfrm>
            <a:off x="3982720" y="4104640"/>
            <a:ext cx="4135120" cy="1351280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8887F109-88BA-56C2-0586-CE45A0DA0982}"/>
              </a:ext>
            </a:extLst>
          </p:cNvPr>
          <p:cNvCxnSpPr>
            <a:cxnSpLocks/>
          </p:cNvCxnSpPr>
          <p:nvPr/>
        </p:nvCxnSpPr>
        <p:spPr>
          <a:xfrm flipH="1">
            <a:off x="3048000" y="4801810"/>
            <a:ext cx="9347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BBD79E27-917F-BF11-5B39-6715F39187AA}"/>
              </a:ext>
            </a:extLst>
          </p:cNvPr>
          <p:cNvSpPr txBox="1"/>
          <p:nvPr/>
        </p:nvSpPr>
        <p:spPr>
          <a:xfrm>
            <a:off x="1229628" y="4580225"/>
            <a:ext cx="1991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/>
              <a:t>Answer print</a:t>
            </a:r>
            <a:endParaRPr lang="zh-TW" altLang="en-US" sz="2000" dirty="0"/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30D2805C-2B86-889E-DB4A-88C02A5E52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81070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455"/>
    </mc:Choice>
    <mc:Fallback xmlns="">
      <p:transition advTm="304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B06FB-2697-9B5E-C119-E202D510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Submission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8528A-DFAE-BF58-7F91-114DA1FA58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sp>
        <p:nvSpPr>
          <p:cNvPr id="3" name="Google Shape;214;p8">
            <a:extLst>
              <a:ext uri="{FF2B5EF4-FFF2-40B4-BE49-F238E27FC236}">
                <a16:creationId xmlns:a16="http://schemas.microsoft.com/office/drawing/2014/main" id="{501A0D2D-9993-E78F-A843-B4093FCA52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69248" y="2175654"/>
            <a:ext cx="8291513" cy="2506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66700" lvl="0" indent="-266700" algn="l" rtl="0">
              <a:lnSpc>
                <a:spcPct val="75000"/>
              </a:lnSpc>
              <a:spcBef>
                <a:spcPts val="1170"/>
              </a:spcBef>
              <a:spcAft>
                <a:spcPts val="0"/>
              </a:spcAft>
              <a:buSzPts val="2600"/>
              <a:buFont typeface="Arial"/>
              <a:buChar char="•"/>
            </a:pP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Upload your homework to Moodle.</a:t>
            </a:r>
            <a:endParaRPr dirty="0">
              <a:latin typeface="Times New Roman" panose="02020603050405020304" pitchFamily="18" charset="0"/>
              <a:ea typeface="Linux Libertine" panose="02000503000000000000" pitchFamily="2" charset="0"/>
              <a:cs typeface="Times New Roman" panose="02020603050405020304" pitchFamily="18" charset="0"/>
            </a:endParaRPr>
          </a:p>
          <a:p>
            <a:pPr marL="266700" lvl="0" indent="-266700" algn="l" rtl="0">
              <a:lnSpc>
                <a:spcPct val="75000"/>
              </a:lnSpc>
              <a:spcBef>
                <a:spcPts val="1170"/>
              </a:spcBef>
              <a:spcAft>
                <a:spcPts val="0"/>
              </a:spcAft>
              <a:buSzPts val="2600"/>
              <a:buFont typeface="Arial"/>
              <a:buChar char="•"/>
            </a:pP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The expected arrangement of your codes:</a:t>
            </a:r>
            <a:endParaRPr dirty="0">
              <a:latin typeface="Times New Roman" panose="02020603050405020304" pitchFamily="18" charset="0"/>
              <a:ea typeface="Linux Libertine" panose="02000503000000000000" pitchFamily="2" charset="0"/>
              <a:cs typeface="Times New Roman" panose="02020603050405020304" pitchFamily="18" charset="0"/>
            </a:endParaRPr>
          </a:p>
          <a:p>
            <a:pPr marL="571500" lvl="1" indent="-228600" algn="l" rtl="0">
              <a:lnSpc>
                <a:spcPct val="75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–"/>
            </a:pP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Only </a:t>
            </a: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  <a:sym typeface="Overlock"/>
              </a:rPr>
              <a:t>.zip</a:t>
            </a: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 types of compression are allowed.</a:t>
            </a:r>
            <a:endParaRPr dirty="0">
              <a:latin typeface="Times New Roman" panose="02020603050405020304" pitchFamily="18" charset="0"/>
              <a:ea typeface="Linux Libertine" panose="02000503000000000000" pitchFamily="2" charset="0"/>
              <a:cs typeface="Times New Roman" panose="02020603050405020304" pitchFamily="18" charset="0"/>
            </a:endParaRPr>
          </a:p>
          <a:p>
            <a:pPr marL="571500" lvl="1" indent="-228600" algn="l" rtl="0">
              <a:lnSpc>
                <a:spcPct val="75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–"/>
            </a:pP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The directory should be organized as shown in document.</a:t>
            </a:r>
            <a:endParaRPr dirty="0">
              <a:latin typeface="Times New Roman" panose="02020603050405020304" pitchFamily="18" charset="0"/>
              <a:ea typeface="Linux Libertine" panose="02000503000000000000" pitchFamily="2" charset="0"/>
              <a:cs typeface="Times New Roman" panose="02020603050405020304" pitchFamily="18" charset="0"/>
            </a:endParaRPr>
          </a:p>
          <a:p>
            <a:pPr marL="571500" lvl="1" indent="-228600" algn="l" rtl="0">
              <a:lnSpc>
                <a:spcPct val="75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–"/>
            </a:pP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You will lose 10pt if your programs were uploaded in incorrect format!!!</a:t>
            </a:r>
          </a:p>
        </p:txBody>
      </p:sp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C66E130C-099D-997F-44B6-39033FD42A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209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8919"/>
    </mc:Choice>
    <mc:Fallback xmlns="">
      <p:transition advTm="289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9"/>
          <p:cNvSpPr txBox="1">
            <a:spLocks noGrp="1"/>
          </p:cNvSpPr>
          <p:nvPr>
            <p:ph type="title"/>
          </p:nvPr>
        </p:nvSpPr>
        <p:spPr>
          <a:xfrm>
            <a:off x="369248" y="980728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Deadline</a:t>
            </a:r>
            <a:endParaRPr/>
          </a:p>
        </p:txBody>
      </p:sp>
      <p:sp>
        <p:nvSpPr>
          <p:cNvPr id="226" name="Google Shape;226;p9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cxnSp>
        <p:nvCxnSpPr>
          <p:cNvPr id="227" name="Google Shape;227;p9"/>
          <p:cNvCxnSpPr/>
          <p:nvPr/>
        </p:nvCxnSpPr>
        <p:spPr>
          <a:xfrm>
            <a:off x="899592" y="2600888"/>
            <a:ext cx="7128792" cy="0"/>
          </a:xfrm>
          <a:prstGeom prst="straightConnector1">
            <a:avLst/>
          </a:prstGeom>
          <a:solidFill>
            <a:schemeClr val="accent1"/>
          </a:solidFill>
          <a:ln w="76200" cap="flat" cmpd="sng">
            <a:solidFill>
              <a:srgbClr val="FFC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28" name="Google Shape;228;p9"/>
          <p:cNvSpPr/>
          <p:nvPr/>
        </p:nvSpPr>
        <p:spPr>
          <a:xfrm>
            <a:off x="1259632" y="2492896"/>
            <a:ext cx="216000" cy="216000"/>
          </a:xfrm>
          <a:prstGeom prst="flowChartConnector">
            <a:avLst/>
          </a:prstGeom>
          <a:solidFill>
            <a:srgbClr val="C00000"/>
          </a:solidFill>
          <a:ln w="9525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9"/>
          <p:cNvSpPr/>
          <p:nvPr/>
        </p:nvSpPr>
        <p:spPr>
          <a:xfrm>
            <a:off x="1331632" y="2564896"/>
            <a:ext cx="72000" cy="72000"/>
          </a:xfrm>
          <a:prstGeom prst="flowChartConnector">
            <a:avLst/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9"/>
          <p:cNvSpPr/>
          <p:nvPr/>
        </p:nvSpPr>
        <p:spPr>
          <a:xfrm>
            <a:off x="4283968" y="2492896"/>
            <a:ext cx="216000" cy="216000"/>
          </a:xfrm>
          <a:prstGeom prst="flowChartConnector">
            <a:avLst/>
          </a:prstGeom>
          <a:solidFill>
            <a:srgbClr val="C00000"/>
          </a:solidFill>
          <a:ln w="9525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9"/>
          <p:cNvSpPr/>
          <p:nvPr/>
        </p:nvSpPr>
        <p:spPr>
          <a:xfrm>
            <a:off x="4355968" y="2564896"/>
            <a:ext cx="72000" cy="72000"/>
          </a:xfrm>
          <a:prstGeom prst="flowChartConnector">
            <a:avLst/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9"/>
          <p:cNvSpPr/>
          <p:nvPr/>
        </p:nvSpPr>
        <p:spPr>
          <a:xfrm>
            <a:off x="5580112" y="2492896"/>
            <a:ext cx="216000" cy="216000"/>
          </a:xfrm>
          <a:prstGeom prst="flowChartConnector">
            <a:avLst/>
          </a:prstGeom>
          <a:solidFill>
            <a:srgbClr val="C00000"/>
          </a:solidFill>
          <a:ln w="9525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9"/>
          <p:cNvSpPr/>
          <p:nvPr/>
        </p:nvSpPr>
        <p:spPr>
          <a:xfrm>
            <a:off x="5652112" y="2564896"/>
            <a:ext cx="72000" cy="72000"/>
          </a:xfrm>
          <a:prstGeom prst="flowChartConnector">
            <a:avLst/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9"/>
          <p:cNvSpPr txBox="1"/>
          <p:nvPr/>
        </p:nvSpPr>
        <p:spPr>
          <a:xfrm>
            <a:off x="539552" y="4471477"/>
            <a:ext cx="1765035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aramond"/>
              <a:buNone/>
            </a:pPr>
            <a:r>
              <a:rPr lang="en-US" sz="24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4/13</a:t>
            </a: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aramond"/>
              <a:buNone/>
            </a:pPr>
            <a:r>
              <a:rPr lang="en-US" sz="20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Hw2 release</a:t>
            </a:r>
            <a:endParaRPr sz="2000" dirty="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35" name="Google Shape;235;p9"/>
          <p:cNvSpPr txBox="1"/>
          <p:nvPr/>
        </p:nvSpPr>
        <p:spPr>
          <a:xfrm>
            <a:off x="3841868" y="4471477"/>
            <a:ext cx="1170513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aramond"/>
              <a:buNone/>
            </a:pPr>
            <a:r>
              <a:rPr lang="en-US" sz="24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5/10</a:t>
            </a: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aramond"/>
              <a:buNone/>
            </a:pPr>
            <a:r>
              <a:rPr lang="en-US" sz="16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23:59</a:t>
            </a:r>
            <a:br>
              <a:rPr lang="en-US" sz="24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</a:br>
            <a:r>
              <a:rPr lang="en-US" sz="20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Deadline</a:t>
            </a:r>
            <a:endParaRPr sz="2400" b="1" dirty="0">
              <a:solidFill>
                <a:srgbClr val="FF0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36" name="Google Shape;236;p9"/>
          <p:cNvSpPr txBox="1"/>
          <p:nvPr/>
        </p:nvSpPr>
        <p:spPr>
          <a:xfrm>
            <a:off x="5352906" y="4471477"/>
            <a:ext cx="848601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aramond"/>
              <a:buNone/>
            </a:pPr>
            <a:r>
              <a:rPr lang="en-US" sz="24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5/17</a:t>
            </a: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aramond"/>
              <a:buNone/>
            </a:pPr>
            <a:r>
              <a:rPr lang="en-US" sz="16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23:59</a:t>
            </a: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7" name="Google Shape;237;p9"/>
          <p:cNvCxnSpPr/>
          <p:nvPr/>
        </p:nvCxnSpPr>
        <p:spPr>
          <a:xfrm>
            <a:off x="1367632" y="2780928"/>
            <a:ext cx="0" cy="1584176"/>
          </a:xfrm>
          <a:prstGeom prst="straightConnector1">
            <a:avLst/>
          </a:prstGeom>
          <a:solidFill>
            <a:schemeClr val="accent1"/>
          </a:solidFill>
          <a:ln w="5715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8" name="Google Shape;238;p9"/>
          <p:cNvCxnSpPr/>
          <p:nvPr/>
        </p:nvCxnSpPr>
        <p:spPr>
          <a:xfrm>
            <a:off x="4401981" y="2780928"/>
            <a:ext cx="0" cy="1584176"/>
          </a:xfrm>
          <a:prstGeom prst="straightConnector1">
            <a:avLst/>
          </a:prstGeom>
          <a:solidFill>
            <a:schemeClr val="accent1"/>
          </a:solidFill>
          <a:ln w="5715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9" name="Google Shape;239;p9"/>
          <p:cNvCxnSpPr/>
          <p:nvPr/>
        </p:nvCxnSpPr>
        <p:spPr>
          <a:xfrm>
            <a:off x="5706712" y="2767280"/>
            <a:ext cx="0" cy="1584176"/>
          </a:xfrm>
          <a:prstGeom prst="straightConnector1">
            <a:avLst/>
          </a:prstGeom>
          <a:solidFill>
            <a:schemeClr val="accent1"/>
          </a:solidFill>
          <a:ln w="5715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0" name="Google Shape;240;p9"/>
          <p:cNvCxnSpPr/>
          <p:nvPr/>
        </p:nvCxnSpPr>
        <p:spPr>
          <a:xfrm>
            <a:off x="5868144" y="2600888"/>
            <a:ext cx="1944216" cy="0"/>
          </a:xfrm>
          <a:prstGeom prst="straightConnector1">
            <a:avLst/>
          </a:prstGeom>
          <a:solidFill>
            <a:schemeClr val="accent1"/>
          </a:solidFill>
          <a:ln w="5715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1" name="Google Shape;241;p9"/>
          <p:cNvSpPr txBox="1"/>
          <p:nvPr/>
        </p:nvSpPr>
        <p:spPr>
          <a:xfrm>
            <a:off x="4283968" y="1793880"/>
            <a:ext cx="1264691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aramond"/>
              <a:buNone/>
            </a:pPr>
            <a:r>
              <a:rPr lang="en-US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Postpone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000"/>
              <a:buFont typeface="Garamond"/>
              <a:buNone/>
            </a:pPr>
            <a:r>
              <a:rPr lang="en-US" sz="2000" b="1">
                <a:solidFill>
                  <a:srgbClr val="C00000"/>
                </a:solidFill>
                <a:latin typeface="Garamond"/>
                <a:ea typeface="Garamond"/>
                <a:cs typeface="Garamond"/>
                <a:sym typeface="Garamond"/>
              </a:rPr>
              <a:t>30% off</a:t>
            </a:r>
            <a:endParaRPr sz="2000" b="1">
              <a:solidFill>
                <a:srgbClr val="C00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42" name="Google Shape;242;p9"/>
          <p:cNvSpPr txBox="1"/>
          <p:nvPr/>
        </p:nvSpPr>
        <p:spPr>
          <a:xfrm>
            <a:off x="5997812" y="1804120"/>
            <a:ext cx="1264691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aramond"/>
              <a:buNone/>
            </a:pPr>
            <a:r>
              <a:rPr lang="en-US" sz="20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Scoreless</a:t>
            </a:r>
            <a:endParaRPr sz="200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4BF82E65-F72F-7A6E-AAFB-27EE8CA431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7959"/>
    </mc:Choice>
    <mc:Fallback xmlns="">
      <p:transition advTm="179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0"/>
          <p:cNvSpPr txBox="1">
            <a:spLocks noGrp="1"/>
          </p:cNvSpPr>
          <p:nvPr>
            <p:ph type="title"/>
          </p:nvPr>
        </p:nvSpPr>
        <p:spPr>
          <a:xfrm>
            <a:off x="369248" y="980728"/>
            <a:ext cx="8291513" cy="7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to Mail TAs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9" name="Google Shape;249;p10"/>
          <p:cNvSpPr txBox="1">
            <a:spLocks noGrp="1"/>
          </p:cNvSpPr>
          <p:nvPr>
            <p:ph type="body" idx="1"/>
          </p:nvPr>
        </p:nvSpPr>
        <p:spPr>
          <a:xfrm>
            <a:off x="369248" y="1933228"/>
            <a:ext cx="8291513" cy="46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66700" lvl="0" indent="-266700" algn="l" rtl="0">
              <a:lnSpc>
                <a:spcPct val="75000"/>
              </a:lnSpc>
              <a:spcBef>
                <a:spcPts val="1170"/>
              </a:spcBef>
              <a:spcAft>
                <a:spcPts val="0"/>
              </a:spcAft>
              <a:buSzPts val="2600"/>
              <a:buFont typeface="Arial"/>
              <a:buChar char="•"/>
            </a:pP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Send mail to </a:t>
            </a:r>
            <a:r>
              <a:rPr lang="en-US" u="sng" dirty="0">
                <a:solidFill>
                  <a:schemeClr val="hlink"/>
                </a:solidFill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  <a:hlinkClick r:id="rId5"/>
              </a:rPr>
              <a:t>asrlab@csie.ncku.edu.tw</a:t>
            </a: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, not any TA’s mail!!</a:t>
            </a:r>
            <a:endParaRPr dirty="0">
              <a:latin typeface="Times New Roman" panose="02020603050405020304" pitchFamily="18" charset="0"/>
              <a:ea typeface="Linux Libertine" panose="02000503000000000000" pitchFamily="2" charset="0"/>
              <a:cs typeface="Times New Roman" panose="02020603050405020304" pitchFamily="18" charset="0"/>
            </a:endParaRPr>
          </a:p>
          <a:p>
            <a:pPr marL="266700" lvl="0" indent="-266700" algn="l" rtl="0">
              <a:lnSpc>
                <a:spcPct val="75000"/>
              </a:lnSpc>
              <a:spcBef>
                <a:spcPts val="1170"/>
              </a:spcBef>
              <a:spcAft>
                <a:spcPts val="0"/>
              </a:spcAft>
              <a:buSzPts val="2600"/>
              <a:buFont typeface="Arial"/>
              <a:buChar char="•"/>
            </a:pP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Email subject starts with “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[Comp2023]</a:t>
            </a: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”</a:t>
            </a:r>
          </a:p>
          <a:p>
            <a:pPr marL="266700" lvl="0" indent="-266700" algn="l" rtl="0">
              <a:lnSpc>
                <a:spcPct val="75000"/>
              </a:lnSpc>
              <a:spcBef>
                <a:spcPts val="1170"/>
              </a:spcBef>
              <a:spcAft>
                <a:spcPts val="0"/>
              </a:spcAft>
              <a:buSzPts val="2600"/>
              <a:buFont typeface="Arial"/>
              <a:buChar char="•"/>
            </a:pPr>
            <a:r>
              <a:rPr lang="en-US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Thoroughly read document before asking questions.</a:t>
            </a:r>
          </a:p>
          <a:p>
            <a:pPr marL="266700" lvl="0" indent="-266700" algn="l" rtl="0">
              <a:lnSpc>
                <a:spcPct val="75000"/>
              </a:lnSpc>
              <a:spcBef>
                <a:spcPts val="1170"/>
              </a:spcBef>
              <a:spcAft>
                <a:spcPts val="0"/>
              </a:spcAft>
              <a:buSzPts val="2600"/>
              <a:buFont typeface="Arial"/>
              <a:buChar char="•"/>
            </a:pPr>
            <a:endParaRPr dirty="0">
              <a:latin typeface="Times New Roman" panose="02020603050405020304" pitchFamily="18" charset="0"/>
              <a:ea typeface="Linux Libertine" panose="02000503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250" name="Google Shape;250;p10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949F30C7-B9E0-3A6A-932D-6D16C6FC7B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4303"/>
    </mc:Choice>
    <mc:Fallback xmlns="">
      <p:transition advTm="243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1"/>
          <p:cNvSpPr txBox="1">
            <a:spLocks noGrp="1"/>
          </p:cNvSpPr>
          <p:nvPr>
            <p:ph type="title"/>
          </p:nvPr>
        </p:nvSpPr>
        <p:spPr>
          <a:xfrm>
            <a:off x="685800" y="3001432"/>
            <a:ext cx="7772400" cy="855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QUESTIONS ?</a:t>
            </a:r>
            <a:endParaRPr dirty="0"/>
          </a:p>
        </p:txBody>
      </p:sp>
      <p:sp>
        <p:nvSpPr>
          <p:cNvPr id="258" name="Google Shape;258;p11"/>
          <p:cNvSpPr txBox="1">
            <a:spLocks noGrp="1"/>
          </p:cNvSpPr>
          <p:nvPr>
            <p:ph type="sldNum" idx="12"/>
          </p:nvPr>
        </p:nvSpPr>
        <p:spPr>
          <a:xfrm>
            <a:off x="8677176" y="6629400"/>
            <a:ext cx="46831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DC223D68-635D-C7F6-ABCD-C428245E7C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90"/>
    </mc:Choice>
    <mc:Fallback xmlns="">
      <p:transition advTm="51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B06FB-2697-9B5E-C119-E202D510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8528A-DFAE-BF58-7F91-114DA1FA58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77894576-9F5C-299C-53A5-34F451606E57}"/>
              </a:ext>
            </a:extLst>
          </p:cNvPr>
          <p:cNvSpPr txBox="1"/>
          <p:nvPr/>
        </p:nvSpPr>
        <p:spPr>
          <a:xfrm>
            <a:off x="909483" y="1768128"/>
            <a:ext cx="7325033" cy="4455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800" dirty="0"/>
              <a:t>Introduction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800" dirty="0"/>
              <a:t>Homework file structure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800" dirty="0"/>
              <a:t>Performance measurement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800" dirty="0"/>
              <a:t>RISC-V extension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800" dirty="0"/>
              <a:t>Test your answer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800" dirty="0"/>
              <a:t>Submission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TW" altLang="en-US" sz="2400" dirty="0"/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61BADB7D-265C-F776-383C-1092235E30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65403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8422"/>
    </mc:Choice>
    <mc:Fallback xmlns="">
      <p:transition advTm="284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B06FB-2697-9B5E-C119-E202D510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8528A-DFAE-BF58-7F91-114DA1FA58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D9881B85-FCAD-518A-0B46-7860A10E35A3}"/>
              </a:ext>
            </a:extLst>
          </p:cNvPr>
          <p:cNvSpPr txBox="1"/>
          <p:nvPr/>
        </p:nvSpPr>
        <p:spPr>
          <a:xfrm>
            <a:off x="2248612" y="2094111"/>
            <a:ext cx="4646776" cy="430887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Finish your assembly code</a:t>
            </a:r>
            <a:endParaRPr lang="zh-TW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0775D7D-2B8D-33F5-9396-6F1794335AED}"/>
              </a:ext>
            </a:extLst>
          </p:cNvPr>
          <p:cNvSpPr txBox="1"/>
          <p:nvPr/>
        </p:nvSpPr>
        <p:spPr>
          <a:xfrm>
            <a:off x="2248612" y="2909282"/>
            <a:ext cx="4646776" cy="430887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 performance data</a:t>
            </a:r>
            <a:endParaRPr lang="zh-TW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00A1B429-4D9D-3C7A-6518-AA435D798FAC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>
            <a:off x="4572000" y="2524998"/>
            <a:ext cx="0" cy="384284"/>
          </a:xfrm>
          <a:prstGeom prst="straightConnector1">
            <a:avLst/>
          </a:prstGeom>
          <a:ln w="41275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6D76FEE-7402-A314-9AA0-13F1CF31AFB6}"/>
              </a:ext>
            </a:extLst>
          </p:cNvPr>
          <p:cNvSpPr txBox="1"/>
          <p:nvPr/>
        </p:nvSpPr>
        <p:spPr>
          <a:xfrm>
            <a:off x="2248612" y="3754983"/>
            <a:ext cx="4646776" cy="430887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Rewrite code with Vector extension</a:t>
            </a:r>
            <a:endParaRPr lang="zh-TW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61877231-94A0-79DD-F806-F83FEA573050}"/>
              </a:ext>
            </a:extLst>
          </p:cNvPr>
          <p:cNvCxnSpPr>
            <a:cxnSpLocks/>
            <a:stCxn id="5" idx="2"/>
            <a:endCxn id="11" idx="0"/>
          </p:cNvCxnSpPr>
          <p:nvPr/>
        </p:nvCxnSpPr>
        <p:spPr>
          <a:xfrm>
            <a:off x="4572000" y="3340169"/>
            <a:ext cx="0" cy="414814"/>
          </a:xfrm>
          <a:prstGeom prst="straightConnector1">
            <a:avLst/>
          </a:prstGeom>
          <a:ln w="41275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430BF989-56EA-32D1-3B50-789AE845D10A}"/>
              </a:ext>
            </a:extLst>
          </p:cNvPr>
          <p:cNvSpPr txBox="1"/>
          <p:nvPr/>
        </p:nvSpPr>
        <p:spPr>
          <a:xfrm>
            <a:off x="2248612" y="4600684"/>
            <a:ext cx="4646776" cy="430887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 performance data again</a:t>
            </a:r>
            <a:endParaRPr lang="zh-TW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A4BCDFF0-B979-3EB8-4402-79B371583435}"/>
              </a:ext>
            </a:extLst>
          </p:cNvPr>
          <p:cNvCxnSpPr>
            <a:cxnSpLocks/>
          </p:cNvCxnSpPr>
          <p:nvPr/>
        </p:nvCxnSpPr>
        <p:spPr>
          <a:xfrm>
            <a:off x="4572000" y="4185870"/>
            <a:ext cx="0" cy="414814"/>
          </a:xfrm>
          <a:prstGeom prst="straightConnector1">
            <a:avLst/>
          </a:prstGeom>
          <a:ln w="41275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633448B4-197D-BD1C-9373-C92BBFA26A96}"/>
              </a:ext>
            </a:extLst>
          </p:cNvPr>
          <p:cNvSpPr txBox="1"/>
          <p:nvPr/>
        </p:nvSpPr>
        <p:spPr>
          <a:xfrm>
            <a:off x="2248612" y="5446385"/>
            <a:ext cx="4646776" cy="430887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 improvement ratio</a:t>
            </a:r>
            <a:endParaRPr lang="zh-TW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AB357789-5DE5-6D52-89DA-5F3551DD86A6}"/>
              </a:ext>
            </a:extLst>
          </p:cNvPr>
          <p:cNvCxnSpPr>
            <a:cxnSpLocks/>
          </p:cNvCxnSpPr>
          <p:nvPr/>
        </p:nvCxnSpPr>
        <p:spPr>
          <a:xfrm>
            <a:off x="4572000" y="5031571"/>
            <a:ext cx="0" cy="414814"/>
          </a:xfrm>
          <a:prstGeom prst="straightConnector1">
            <a:avLst/>
          </a:prstGeom>
          <a:ln w="41275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7" name="音訊 6">
            <a:hlinkClick r:id="" action="ppaction://media"/>
            <a:extLst>
              <a:ext uri="{FF2B5EF4-FFF2-40B4-BE49-F238E27FC236}">
                <a16:creationId xmlns:a16="http://schemas.microsoft.com/office/drawing/2014/main" id="{F3C568CC-EB92-CD7E-0487-43FE549A69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5562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7920"/>
    </mc:Choice>
    <mc:Fallback xmlns="">
      <p:transition advTm="279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B06FB-2697-9B5E-C119-E202D510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8528A-DFAE-BF58-7F91-114DA1FA58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CE85AD5-8241-B9F0-3BA8-46F280BE6A13}"/>
              </a:ext>
            </a:extLst>
          </p:cNvPr>
          <p:cNvSpPr txBox="1"/>
          <p:nvPr/>
        </p:nvSpPr>
        <p:spPr>
          <a:xfrm>
            <a:off x="931294" y="1638819"/>
            <a:ext cx="7610764" cy="4611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1800" dirty="0">
                <a:solidFill>
                  <a:srgbClr val="0070C0"/>
                </a:solidFill>
              </a:rPr>
              <a:t>Question1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800" dirty="0"/>
              <a:t>Implement assembly code for sum of element in array.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800" dirty="0"/>
              <a:t>Insert  instruction counter to above assembly code to collect performance data.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800" dirty="0"/>
              <a:t>Compute instruction count and CPU time.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800" dirty="0"/>
              <a:t>Improve origin assembly code with Vector extension.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800" dirty="0"/>
              <a:t>Insert  instruction counter again.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800" dirty="0"/>
              <a:t>Compute new instruction count and new CPU time.</a:t>
            </a:r>
          </a:p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en-US" altLang="zh-TW" sz="1800" dirty="0">
                <a:solidFill>
                  <a:srgbClr val="0070C0"/>
                </a:solidFill>
              </a:rPr>
              <a:t>Question2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800" dirty="0"/>
              <a:t>Implement assembly code for given problem.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800" dirty="0"/>
              <a:t>You can get higher score if your performance achieve the requirement.</a:t>
            </a:r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1269F105-AE2B-092F-F996-8C929A9C06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67078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3342"/>
    </mc:Choice>
    <mc:Fallback xmlns="">
      <p:transition advTm="533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B06FB-2697-9B5E-C119-E202D510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Homework file structure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8528A-DFAE-BF58-7F91-114DA1FA58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EC7354E-A6F8-D22F-E1A1-246EC0D3ED8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717"/>
          <a:stretch/>
        </p:blipFill>
        <p:spPr>
          <a:xfrm>
            <a:off x="152401" y="2113280"/>
            <a:ext cx="3228108" cy="3763992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C3F8CD97-8626-3D4E-370F-1C41141CFF02}"/>
              </a:ext>
            </a:extLst>
          </p:cNvPr>
          <p:cNvSpPr txBox="1"/>
          <p:nvPr/>
        </p:nvSpPr>
        <p:spPr>
          <a:xfrm>
            <a:off x="3833091" y="1856229"/>
            <a:ext cx="4608946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2"/>
              </a:buClr>
            </a:pPr>
            <a:r>
              <a:rPr lang="en-US" altLang="zh-TW" sz="1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Lab2 question1</a:t>
            </a: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lab2_q1.c: main</a:t>
            </a:r>
            <a:r>
              <a:rPr lang="zh-TW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file,</a:t>
            </a:r>
            <a:r>
              <a:rPr lang="zh-TW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starting from this file.</a:t>
            </a: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lab2_q1.h: definition of lab2_q1.c.</a:t>
            </a: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lab2_q1_baseline.c:implementation answer here.</a:t>
            </a: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lab2_q1_improved.c:implementation answer here.</a:t>
            </a: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answer.h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compute performance here.</a:t>
            </a: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lab2_q1_input.txt: test data.</a:t>
            </a:r>
          </a:p>
          <a:p>
            <a:pPr>
              <a:buClr>
                <a:schemeClr val="accent2"/>
              </a:buClr>
            </a:pPr>
            <a:endParaRPr lang="en-US" altLang="zh-TW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accent2"/>
              </a:buClr>
            </a:pPr>
            <a:r>
              <a:rPr lang="en-US" altLang="zh-TW" sz="1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Lab2 question2</a:t>
            </a: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lab2_q2.c: main</a:t>
            </a:r>
            <a:r>
              <a:rPr lang="zh-TW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file,</a:t>
            </a:r>
            <a:r>
              <a:rPr lang="zh-TW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starting from this file.</a:t>
            </a: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lab2_q2.h: definition of lab2_q2.c.</a:t>
            </a: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lab2_q2_ans.c:implementation answer here.</a:t>
            </a: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lab2_q2_input.txt: test data.</a:t>
            </a:r>
          </a:p>
          <a:p>
            <a:pPr>
              <a:buClr>
                <a:schemeClr val="accent2"/>
              </a:buClr>
            </a:pPr>
            <a:endParaRPr lang="en-US" altLang="zh-TW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accent2"/>
              </a:buClr>
            </a:pPr>
            <a:r>
              <a:rPr lang="en-US" altLang="zh-TW" sz="1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Common</a:t>
            </a: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makefile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help you compile and run code.</a:t>
            </a: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test: auto testing</a:t>
            </a:r>
          </a:p>
        </p:txBody>
      </p:sp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5F95F571-CFB7-0FFE-EC96-64955972CF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85410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80167"/>
    </mc:Choice>
    <mc:Fallback xmlns="">
      <p:transition advTm="801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B06FB-2697-9B5E-C119-E202D510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Homework file structure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8528A-DFAE-BF58-7F91-114DA1FA58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EC7354E-A6F8-D22F-E1A1-246EC0D3ED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1" y="2113280"/>
            <a:ext cx="4870174" cy="3763992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8C9A7992-783D-FF81-C7D6-AF4248BCE021}"/>
              </a:ext>
            </a:extLst>
          </p:cNvPr>
          <p:cNvSpPr txBox="1"/>
          <p:nvPr/>
        </p:nvSpPr>
        <p:spPr>
          <a:xfrm>
            <a:off x="4951454" y="2333282"/>
            <a:ext cx="4040145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should write your answer in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lab2_q1_baseline.c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lab2_q1_improved.c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answer.h</a:t>
            </a:r>
            <a:endPara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lab2_q2_ans.c</a:t>
            </a:r>
          </a:p>
          <a:p>
            <a:endParaRPr lang="en-US" altLang="zh-TW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Don’t modify other files. 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 you can read other files to help you finish your homework.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C22C42AD-DAFB-2A67-F1F6-8DFA1B0757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26100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9967"/>
    </mc:Choice>
    <mc:Fallback xmlns="">
      <p:transition advTm="199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B06FB-2697-9B5E-C119-E202D510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measurement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8528A-DFAE-BF58-7F91-114DA1FA58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F078A33-E972-5565-D834-6FAACA62F2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248" y="2039522"/>
            <a:ext cx="2892111" cy="1607926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54854211-97DF-8589-6804-5D7B334053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248" y="4575460"/>
            <a:ext cx="7102439" cy="1926940"/>
          </a:xfrm>
          <a:prstGeom prst="rect">
            <a:avLst/>
          </a:prstGeom>
        </p:spPr>
      </p:pic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3A8CDBC9-037A-3EFB-F909-1DC05E1ADFAE}"/>
              </a:ext>
            </a:extLst>
          </p:cNvPr>
          <p:cNvCxnSpPr>
            <a:cxnSpLocks/>
          </p:cNvCxnSpPr>
          <p:nvPr/>
        </p:nvCxnSpPr>
        <p:spPr>
          <a:xfrm>
            <a:off x="1717040" y="3647448"/>
            <a:ext cx="0" cy="928012"/>
          </a:xfrm>
          <a:prstGeom prst="straightConnector1">
            <a:avLst/>
          </a:prstGeom>
          <a:ln w="41275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0703753E-CE58-DFC3-411F-42A1FD024296}"/>
              </a:ext>
            </a:extLst>
          </p:cNvPr>
          <p:cNvSpPr txBox="1"/>
          <p:nvPr/>
        </p:nvSpPr>
        <p:spPr>
          <a:xfrm>
            <a:off x="1717040" y="3911399"/>
            <a:ext cx="4053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counter to get performance</a:t>
            </a:r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950EC947-4A81-80C0-4CA1-CAB245B22229}"/>
              </a:ext>
            </a:extLst>
          </p:cNvPr>
          <p:cNvSpPr txBox="1"/>
          <p:nvPr/>
        </p:nvSpPr>
        <p:spPr>
          <a:xfrm>
            <a:off x="3920467" y="1655449"/>
            <a:ext cx="4573293" cy="2120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arith_cnt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add, sub, and, </a:t>
            </a:r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vadd.vv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…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lw_cnt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lw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lh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vle32.v …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sw_cnt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sw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vse32.v …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others_cnt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other instruction</a:t>
            </a:r>
          </a:p>
          <a:p>
            <a:pPr>
              <a:lnSpc>
                <a:spcPct val="150000"/>
              </a:lnSpc>
            </a:pP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 to document for details.</a:t>
            </a:r>
            <a:endParaRPr lang="zh-TW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65C9B2EE-7F6E-5D56-73B0-F5A67F57D1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30274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1375"/>
    </mc:Choice>
    <mc:Fallback xmlns="">
      <p:transition advTm="513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B06FB-2697-9B5E-C119-E202D510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measurement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8528A-DFAE-BF58-7F91-114DA1FA58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7E16896-A62F-44C9-A1C7-78AB28DA5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248" y="1877017"/>
            <a:ext cx="8225509" cy="1551983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DE4B0C69-6E74-116B-35DB-C44FE421C33D}"/>
              </a:ext>
            </a:extLst>
          </p:cNvPr>
          <p:cNvSpPr txBox="1"/>
          <p:nvPr/>
        </p:nvSpPr>
        <p:spPr>
          <a:xfrm>
            <a:off x="369247" y="3537889"/>
            <a:ext cx="82255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/>
              <a:t>In </a:t>
            </a:r>
            <a:r>
              <a:rPr lang="en-US" altLang="zh-TW" sz="2000" dirty="0" err="1">
                <a:solidFill>
                  <a:srgbClr val="0070C0"/>
                </a:solidFill>
              </a:rPr>
              <a:t>answer.h</a:t>
            </a:r>
            <a:r>
              <a:rPr lang="en-US" altLang="zh-TW" sz="2000" dirty="0">
                <a:solidFill>
                  <a:srgbClr val="0070C0"/>
                </a:solidFill>
              </a:rPr>
              <a:t> </a:t>
            </a:r>
            <a:r>
              <a:rPr lang="en-US" altLang="zh-TW" sz="2000" dirty="0"/>
              <a:t>file, you should compute cycle count and </a:t>
            </a:r>
            <a:r>
              <a:rPr lang="en-US" altLang="zh-TW" sz="2000" dirty="0" err="1"/>
              <a:t>cpu</a:t>
            </a:r>
            <a:r>
              <a:rPr lang="en-US" altLang="zh-TW" sz="2000" dirty="0"/>
              <a:t> time here.</a:t>
            </a:r>
            <a:endParaRPr lang="zh-TW" altLang="en-US" sz="2000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CDC007A3-4D73-DDAD-64EE-F24513F928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247" y="3972479"/>
            <a:ext cx="3468691" cy="1830384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70029F35-746E-173E-AC64-DBEDDAF2B9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29831" y="4530398"/>
            <a:ext cx="4264925" cy="819752"/>
          </a:xfrm>
          <a:prstGeom prst="rect">
            <a:avLst/>
          </a:prstGeom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398D32DD-782A-7257-D9A7-5C255F0B70FC}"/>
              </a:ext>
            </a:extLst>
          </p:cNvPr>
          <p:cNvSpPr txBox="1"/>
          <p:nvPr/>
        </p:nvSpPr>
        <p:spPr>
          <a:xfrm>
            <a:off x="369247" y="5942549"/>
            <a:ext cx="82255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/>
              <a:t>You should refer </a:t>
            </a:r>
            <a:r>
              <a:rPr lang="en-US" altLang="zh-TW" sz="2000" dirty="0">
                <a:solidFill>
                  <a:srgbClr val="0070C0"/>
                </a:solidFill>
              </a:rPr>
              <a:t>lab2_q1.h </a:t>
            </a:r>
            <a:r>
              <a:rPr lang="en-US" altLang="zh-TW" sz="2000" dirty="0">
                <a:solidFill>
                  <a:schemeClr val="tx1"/>
                </a:solidFill>
              </a:rPr>
              <a:t>to</a:t>
            </a:r>
            <a:r>
              <a:rPr lang="en-US" altLang="zh-TW" sz="2000" dirty="0">
                <a:solidFill>
                  <a:srgbClr val="0070C0"/>
                </a:solidFill>
              </a:rPr>
              <a:t> </a:t>
            </a:r>
            <a:r>
              <a:rPr lang="en-US" altLang="zh-TW" sz="2000" dirty="0"/>
              <a:t>finish </a:t>
            </a:r>
            <a:r>
              <a:rPr lang="en-US" altLang="zh-TW" sz="2000" dirty="0" err="1">
                <a:solidFill>
                  <a:srgbClr val="0070C0"/>
                </a:solidFill>
              </a:rPr>
              <a:t>answer.h</a:t>
            </a:r>
            <a:r>
              <a:rPr lang="en-US" altLang="zh-TW" sz="2000" dirty="0"/>
              <a:t>.</a:t>
            </a:r>
            <a:endParaRPr lang="zh-TW" altLang="en-US" sz="2000" dirty="0"/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01998D82-0F1E-DD47-23E7-77A95B9DA3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81312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6559"/>
    </mc:Choice>
    <mc:Fallback xmlns="">
      <p:transition advTm="365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B06FB-2697-9B5E-C119-E202D5103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RISC-V extension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808528A-DFAE-BF58-7F91-114DA1FA58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9A2C52AE-B2F4-5113-62E9-8F9E43579B32}"/>
              </a:ext>
            </a:extLst>
          </p:cNvPr>
          <p:cNvSpPr txBox="1"/>
          <p:nvPr/>
        </p:nvSpPr>
        <p:spPr>
          <a:xfrm>
            <a:off x="277732" y="2042448"/>
            <a:ext cx="8588536" cy="2241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useful vector extension instruction: </a:t>
            </a:r>
            <a:r>
              <a:rPr lang="en-US" altLang="zh-TW" sz="24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vsetvli</a:t>
            </a:r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vle16.v vle32.v, vse16.v, vse32.v, </a:t>
            </a:r>
            <a:r>
              <a:rPr lang="en-US" altLang="zh-TW" sz="24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vadd.vv</a:t>
            </a:r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4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vmseq.vv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 V extension spec(how to use instruction, read example).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altLang="zh-TW" sz="2400" b="0" i="0" u="none" strike="noStrike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riscv-v-spec-1.0.pdf</a:t>
            </a:r>
            <a:endParaRPr lang="en-US" altLang="zh-TW" sz="24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482FC66A-E7D5-667F-E9B4-23E5A624DD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58660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9823"/>
    </mc:Choice>
    <mc:Fallback xmlns="">
      <p:transition advTm="29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Yuan-Hao Chang's Template">
  <a:themeElements>
    <a:clrScheme name="Yuan-Hao Chang's Templ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732</TotalTime>
  <Words>642</Words>
  <Application>Microsoft Office PowerPoint</Application>
  <PresentationFormat>如螢幕大小 (4:3)</PresentationFormat>
  <Paragraphs>120</Paragraphs>
  <Slides>16</Slides>
  <Notes>5</Notes>
  <HiddenSlides>0</HiddenSlides>
  <MMClips>16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4" baseType="lpstr">
      <vt:lpstr>Garamond</vt:lpstr>
      <vt:lpstr>Arial</vt:lpstr>
      <vt:lpstr>Microsoft JhengHei</vt:lpstr>
      <vt:lpstr>Merriweather</vt:lpstr>
      <vt:lpstr>Times New Roman</vt:lpstr>
      <vt:lpstr>Book Antiqua</vt:lpstr>
      <vt:lpstr>Calibri</vt:lpstr>
      <vt:lpstr>Yuan-Hao Chang's Template</vt:lpstr>
      <vt:lpstr>Computer Organization</vt:lpstr>
      <vt:lpstr>Outline</vt:lpstr>
      <vt:lpstr>Introduction</vt:lpstr>
      <vt:lpstr>Introduction</vt:lpstr>
      <vt:lpstr>Homework file structure</vt:lpstr>
      <vt:lpstr>Homework file structure</vt:lpstr>
      <vt:lpstr>Performance measurement</vt:lpstr>
      <vt:lpstr>Performance measurement</vt:lpstr>
      <vt:lpstr>RISC-V extension</vt:lpstr>
      <vt:lpstr>RISC-V extension</vt:lpstr>
      <vt:lpstr>Test your answer</vt:lpstr>
      <vt:lpstr>Test your answer</vt:lpstr>
      <vt:lpstr>Submission</vt:lpstr>
      <vt:lpstr>Deadline</vt:lpstr>
      <vt:lpstr>How to Mail TAs</vt:lpstr>
      <vt:lpstr>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Compiler Construction</dc:title>
  <dc:creator>黃柏瑄</dc:creator>
  <cp:lastModifiedBy>張凱傑 CHANG KAI CHIEH</cp:lastModifiedBy>
  <cp:revision>48</cp:revision>
  <dcterms:created xsi:type="dcterms:W3CDTF">2020-02-19T01:46:23Z</dcterms:created>
  <dcterms:modified xsi:type="dcterms:W3CDTF">2023-04-13T04:35:28Z</dcterms:modified>
</cp:coreProperties>
</file>